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handoutMasterIdLst>
    <p:handoutMasterId r:id="rId20"/>
  </p:handoutMasterIdLst>
  <p:sldIdLst>
    <p:sldId id="256" r:id="rId2"/>
    <p:sldId id="266" r:id="rId3"/>
    <p:sldId id="269" r:id="rId4"/>
    <p:sldId id="271" r:id="rId5"/>
    <p:sldId id="272" r:id="rId6"/>
    <p:sldId id="287" r:id="rId7"/>
    <p:sldId id="290" r:id="rId8"/>
    <p:sldId id="273" r:id="rId9"/>
    <p:sldId id="291" r:id="rId10"/>
    <p:sldId id="274" r:id="rId11"/>
    <p:sldId id="277" r:id="rId12"/>
    <p:sldId id="278" r:id="rId13"/>
    <p:sldId id="284" r:id="rId14"/>
    <p:sldId id="285" r:id="rId15"/>
    <p:sldId id="294" r:id="rId16"/>
    <p:sldId id="280" r:id="rId17"/>
    <p:sldId id="295" r:id="rId18"/>
    <p:sldId id="286" r:id="rId1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7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123086AA-59FD-49F2-8841-A22AB41FC580}" type="datetimeFigureOut">
              <a:rPr lang="en-US" smtClean="0"/>
              <a:t>11/7/2017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3AFCF65-CA5D-4D71-AEAE-B6FDC602CFC8}" type="slidenum">
              <a:rPr lang="en-US" smtClean="0"/>
              <a:t>‹#›</a:t>
            </a:fld>
            <a:endParaRPr lang="en-US"/>
          </a:p>
        </p:txBody>
      </p:sp>
    </p:spTree>
    <p:extLst>
      <p:ext uri="{BB962C8B-B14F-4D97-AF65-F5344CB8AC3E}">
        <p14:creationId xmlns:p14="http://schemas.microsoft.com/office/powerpoint/2010/main" val="29573724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558532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66851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07156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20281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B7989B-53D8-48A7-B7E8-BE2CCA494CEC}"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3779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236223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7989B-53D8-48A7-B7E8-BE2CCA494CEC}"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20191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B7989B-53D8-48A7-B7E8-BE2CCA494CEC}"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282234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7989B-53D8-48A7-B7E8-BE2CCA494CEC}"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18920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179870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B7989B-53D8-48A7-B7E8-BE2CCA494CEC}"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9973E-3EC4-4BF1-A393-C1074864C788}" type="slidenum">
              <a:rPr lang="en-US" smtClean="0"/>
              <a:t>‹#›</a:t>
            </a:fld>
            <a:endParaRPr lang="en-US"/>
          </a:p>
        </p:txBody>
      </p:sp>
    </p:spTree>
    <p:extLst>
      <p:ext uri="{BB962C8B-B14F-4D97-AF65-F5344CB8AC3E}">
        <p14:creationId xmlns:p14="http://schemas.microsoft.com/office/powerpoint/2010/main" val="363374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7989B-53D8-48A7-B7E8-BE2CCA494CEC}" type="datetimeFigureOut">
              <a:rPr lang="en-US" smtClean="0"/>
              <a:t>11/7/2017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9973E-3EC4-4BF1-A393-C1074864C788}" type="slidenum">
              <a:rPr lang="en-US" smtClean="0"/>
              <a:t>‹#›</a:t>
            </a:fld>
            <a:endParaRPr lang="en-US"/>
          </a:p>
        </p:txBody>
      </p:sp>
    </p:spTree>
    <p:extLst>
      <p:ext uri="{BB962C8B-B14F-4D97-AF65-F5344CB8AC3E}">
        <p14:creationId xmlns:p14="http://schemas.microsoft.com/office/powerpoint/2010/main" val="40881151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bg2">
                <a:tint val="97000"/>
                <a:hueMod val="142000"/>
                <a:satMod val="200000"/>
                <a:lumMod val="118000"/>
              </a:schemeClr>
            </a:gs>
            <a:gs pos="42000">
              <a:srgbClr val="DE0000"/>
            </a:gs>
          </a:gsLst>
          <a:lin ang="17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74595" y="239150"/>
            <a:ext cx="9364394" cy="2264899"/>
          </a:xfrm>
        </p:spPr>
        <p:txBody>
          <a:bodyPr>
            <a:normAutofit/>
          </a:bodyPr>
          <a:lstStyle/>
          <a:p>
            <a:r>
              <a:rPr lang="en-US" b="1" i="1" dirty="0">
                <a:solidFill>
                  <a:schemeClr val="bg1"/>
                </a:solidFill>
              </a:rPr>
              <a:t>SPECIAL OLYMPICS GEORGIA</a:t>
            </a:r>
            <a:br>
              <a:rPr lang="en-US" b="1" i="1" dirty="0">
                <a:solidFill>
                  <a:schemeClr val="bg1"/>
                </a:solidFill>
              </a:rPr>
            </a:br>
            <a:r>
              <a:rPr lang="en-US" b="1" i="1" dirty="0">
                <a:solidFill>
                  <a:schemeClr val="bg1"/>
                </a:solidFill>
              </a:rPr>
              <a:t>VOLUNTEER ORIENTATION</a:t>
            </a:r>
          </a:p>
        </p:txBody>
      </p:sp>
      <p:sp>
        <p:nvSpPr>
          <p:cNvPr id="3" name="Subtitle 2"/>
          <p:cNvSpPr>
            <a:spLocks noGrp="1"/>
          </p:cNvSpPr>
          <p:nvPr>
            <p:ph type="subTitle" idx="1"/>
          </p:nvPr>
        </p:nvSpPr>
        <p:spPr>
          <a:xfrm>
            <a:off x="2629340" y="2912722"/>
            <a:ext cx="9209649" cy="1335721"/>
          </a:xfrm>
        </p:spPr>
        <p:txBody>
          <a:bodyPr>
            <a:normAutofit/>
          </a:bodyPr>
          <a:lstStyle/>
          <a:p>
            <a:r>
              <a:rPr lang="en-US" sz="3600" b="1" i="1" dirty="0">
                <a:solidFill>
                  <a:schemeClr val="bg1"/>
                </a:solidFill>
              </a:rPr>
              <a:t>STATE FALL GAMES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5513770"/>
            <a:ext cx="4400550" cy="1344230"/>
          </a:xfrm>
          <a:prstGeom prst="rect">
            <a:avLst/>
          </a:prstGeom>
        </p:spPr>
      </p:pic>
    </p:spTree>
    <p:extLst>
      <p:ext uri="{BB962C8B-B14F-4D97-AF65-F5344CB8AC3E}">
        <p14:creationId xmlns:p14="http://schemas.microsoft.com/office/powerpoint/2010/main" val="55514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SOFTBALL TEAM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703615" y="1999446"/>
            <a:ext cx="8946078" cy="3785652"/>
          </a:xfrm>
          <a:prstGeom prst="rect">
            <a:avLst/>
          </a:prstGeom>
        </p:spPr>
        <p:txBody>
          <a:bodyPr wrap="square">
            <a:spAutoFit/>
          </a:bodyPr>
          <a:lstStyle/>
          <a:p>
            <a:pPr marL="342900" indent="-342900">
              <a:buFont typeface="Arial" panose="020B0604020202020204" pitchFamily="34" charset="0"/>
              <a:buChar char="•"/>
            </a:pPr>
            <a:r>
              <a:rPr lang="en-US" altLang="en-US" sz="2400" dirty="0"/>
              <a:t>Athlete check in – Check in athletes as they arrive. </a:t>
            </a:r>
          </a:p>
          <a:p>
            <a:pPr marL="342900" indent="-342900">
              <a:buFont typeface="Arial" panose="020B0604020202020204" pitchFamily="34" charset="0"/>
              <a:buChar char="•"/>
            </a:pPr>
            <a:r>
              <a:rPr lang="en-US" altLang="en-US" sz="2400" dirty="0"/>
              <a:t>Scoreboard – Runs the scoreboard clock and keeps score on scoreboard.</a:t>
            </a:r>
          </a:p>
          <a:p>
            <a:pPr marL="342900" indent="-342900">
              <a:buFont typeface="Arial" panose="020B0604020202020204" pitchFamily="34" charset="0"/>
              <a:buChar char="•"/>
            </a:pPr>
            <a:r>
              <a:rPr lang="en-US" altLang="en-US" sz="2400" dirty="0"/>
              <a:t>Score keeper – Keeps score for each event.</a:t>
            </a:r>
          </a:p>
          <a:p>
            <a:pPr marL="342900" indent="-342900">
              <a:buFont typeface="Arial" panose="020B0604020202020204" pitchFamily="34" charset="0"/>
              <a:buChar char="•"/>
            </a:pPr>
            <a:r>
              <a:rPr lang="en-US" altLang="en-US" sz="2400" dirty="0"/>
              <a:t>Ball chaser – Retrieves softballs</a:t>
            </a:r>
          </a:p>
          <a:p>
            <a:pPr marL="342900" indent="-342900">
              <a:buFont typeface="Arial" panose="020B0604020202020204" pitchFamily="34" charset="0"/>
              <a:buChar char="•"/>
            </a:pPr>
            <a:r>
              <a:rPr lang="en-US" altLang="en-US" sz="2400" dirty="0"/>
              <a:t>Water stations - Volunteers will help with any water needs at the venue.</a:t>
            </a:r>
          </a:p>
          <a:p>
            <a:pPr marL="342900" indent="-342900">
              <a:buFont typeface="Arial" panose="020B0604020202020204" pitchFamily="34" charset="0"/>
              <a:buChar char="•"/>
            </a:pPr>
            <a:r>
              <a:rPr lang="en-US" altLang="en-US" sz="2400" dirty="0"/>
              <a:t>Awards – assist with the presentation of medals and ribbons, announces winners, escorts athletes from bocce courts to awards area, assist athletes into position.</a:t>
            </a:r>
          </a:p>
        </p:txBody>
      </p:sp>
      <p:pic>
        <p:nvPicPr>
          <p:cNvPr id="6" name="Picture 5">
            <a:extLst>
              <a:ext uri="{FF2B5EF4-FFF2-40B4-BE49-F238E27FC236}">
                <a16:creationId xmlns:a16="http://schemas.microsoft.com/office/drawing/2014/main" id="{DF0BEE4E-C2B3-4D59-94DB-9AA1C809D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31" y="1763754"/>
            <a:ext cx="2222205" cy="1481470"/>
          </a:xfrm>
          <a:prstGeom prst="rect">
            <a:avLst/>
          </a:prstGeom>
        </p:spPr>
      </p:pic>
    </p:spTree>
    <p:extLst>
      <p:ext uri="{BB962C8B-B14F-4D97-AF65-F5344CB8AC3E}">
        <p14:creationId xmlns:p14="http://schemas.microsoft.com/office/powerpoint/2010/main" val="386580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OLYMPIC TOWN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511138" y="2246414"/>
            <a:ext cx="6096000" cy="3046988"/>
          </a:xfrm>
          <a:prstGeom prst="rect">
            <a:avLst/>
          </a:prstGeom>
        </p:spPr>
        <p:txBody>
          <a:bodyPr>
            <a:spAutoFit/>
          </a:bodyPr>
          <a:lstStyle/>
          <a:p>
            <a:pPr marL="342900" indent="-342900">
              <a:buFont typeface="Arial" panose="020B0604020202020204" pitchFamily="34" charset="0"/>
              <a:buChar char="•"/>
            </a:pPr>
            <a:r>
              <a:rPr lang="en-US" altLang="en-US" sz="2400" dirty="0"/>
              <a:t>Olympic Town is a carnival like atmosphere that athletes can participate in when they are not competing. It will take place on Saturday</a:t>
            </a:r>
          </a:p>
          <a:p>
            <a:pPr marL="342900" indent="-342900">
              <a:buFont typeface="Arial" panose="020B0604020202020204" pitchFamily="34" charset="0"/>
              <a:buChar char="•"/>
            </a:pPr>
            <a:r>
              <a:rPr lang="en-US" altLang="en-US" sz="2400" dirty="0"/>
              <a:t>Booth volunteers – assist athletes with games, super slide, and crafts</a:t>
            </a:r>
          </a:p>
          <a:p>
            <a:pPr marL="342900" indent="-342900">
              <a:buFont typeface="Arial" panose="020B0604020202020204" pitchFamily="34" charset="0"/>
              <a:buChar char="•"/>
            </a:pPr>
            <a:r>
              <a:rPr lang="en-US" altLang="en-US" sz="2400" dirty="0"/>
              <a:t>Food and Drinks – hand out water, soda, popcorn to athletes</a:t>
            </a:r>
          </a:p>
        </p:txBody>
      </p:sp>
    </p:spTree>
    <p:extLst>
      <p:ext uri="{BB962C8B-B14F-4D97-AF65-F5344CB8AC3E}">
        <p14:creationId xmlns:p14="http://schemas.microsoft.com/office/powerpoint/2010/main" val="274325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OEPNING CEREMONY &amp; DANCE</a:t>
            </a:r>
            <a:br>
              <a:rPr lang="en-US" b="1" i="1" dirty="0"/>
            </a:br>
            <a:r>
              <a:rPr lang="en-US" b="1" i="1" dirty="0"/>
              <a:t>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3641765" y="2475616"/>
            <a:ext cx="6856021" cy="3416320"/>
          </a:xfrm>
          <a:prstGeom prst="rect">
            <a:avLst/>
          </a:prstGeom>
        </p:spPr>
        <p:txBody>
          <a:bodyPr wrap="square">
            <a:spAutoFit/>
          </a:bodyPr>
          <a:lstStyle/>
          <a:p>
            <a:pPr marL="285750" indent="-285750">
              <a:buFont typeface="Arial" panose="020B0604020202020204" pitchFamily="34" charset="0"/>
              <a:buChar char="•"/>
            </a:pPr>
            <a:r>
              <a:rPr lang="en-US" altLang="en-US" sz="2400" dirty="0"/>
              <a:t>Friday Evening</a:t>
            </a:r>
          </a:p>
          <a:p>
            <a:pPr marL="285750" indent="-285750">
              <a:buFont typeface="Arial" panose="020B0604020202020204" pitchFamily="34" charset="0"/>
              <a:buChar char="•"/>
            </a:pPr>
            <a:r>
              <a:rPr lang="en-US" altLang="en-US" sz="2400" dirty="0"/>
              <a:t>Volunteers:</a:t>
            </a:r>
          </a:p>
          <a:p>
            <a:pPr marL="742950" lvl="1" indent="-285750">
              <a:buFont typeface="Arial" panose="020B0604020202020204" pitchFamily="34" charset="0"/>
              <a:buChar char="•"/>
            </a:pPr>
            <a:r>
              <a:rPr lang="en-US" altLang="en-US" sz="2400" dirty="0"/>
              <a:t>Hand out program books</a:t>
            </a:r>
          </a:p>
          <a:p>
            <a:pPr marL="742950" lvl="1" indent="-285750">
              <a:buFont typeface="Arial" panose="020B0604020202020204" pitchFamily="34" charset="0"/>
              <a:buChar char="•"/>
            </a:pPr>
            <a:r>
              <a:rPr lang="en-US" altLang="en-US" sz="2400" dirty="0"/>
              <a:t>Organize the athlete parade line up</a:t>
            </a:r>
          </a:p>
          <a:p>
            <a:pPr marL="742950" lvl="1" indent="-285750">
              <a:buFont typeface="Arial" panose="020B0604020202020204" pitchFamily="34" charset="0"/>
              <a:buChar char="•"/>
            </a:pPr>
            <a:r>
              <a:rPr lang="en-US" altLang="en-US" sz="2400" dirty="0"/>
              <a:t>Escort attendees, greet athletes</a:t>
            </a:r>
          </a:p>
          <a:p>
            <a:pPr marL="742950" lvl="1" indent="-285750">
              <a:buFont typeface="Arial" panose="020B0604020202020204" pitchFamily="34" charset="0"/>
              <a:buChar char="•"/>
            </a:pPr>
            <a:r>
              <a:rPr lang="en-US" altLang="en-US" sz="2400" dirty="0"/>
              <a:t>Block aisles for the torch run</a:t>
            </a:r>
          </a:p>
          <a:p>
            <a:pPr marL="742950" lvl="1" indent="-285750">
              <a:buFont typeface="Arial" panose="020B0604020202020204" pitchFamily="34" charset="0"/>
              <a:buChar char="•"/>
            </a:pPr>
            <a:r>
              <a:rPr lang="en-US" altLang="en-US" sz="2400" dirty="0"/>
              <a:t>Hand out refreshments during dance</a:t>
            </a:r>
          </a:p>
          <a:p>
            <a:pPr marL="742950" lvl="1" indent="-285750">
              <a:buFont typeface="Arial" panose="020B0604020202020204" pitchFamily="34" charset="0"/>
              <a:buChar char="•"/>
            </a:pPr>
            <a:r>
              <a:rPr lang="en-US" altLang="en-US" sz="2400" dirty="0"/>
              <a:t>Crowd control during dance</a:t>
            </a:r>
          </a:p>
          <a:p>
            <a:pPr marL="742950" lvl="1" indent="-285750">
              <a:buFont typeface="Arial" panose="020B0604020202020204" pitchFamily="34" charset="0"/>
              <a:buChar char="•"/>
            </a:pPr>
            <a:r>
              <a:rPr lang="en-US" altLang="en-US" sz="2400" dirty="0"/>
              <a:t>Clean Up – chairs, tables, trash</a:t>
            </a:r>
          </a:p>
        </p:txBody>
      </p:sp>
    </p:spTree>
    <p:extLst>
      <p:ext uri="{BB962C8B-B14F-4D97-AF65-F5344CB8AC3E}">
        <p14:creationId xmlns:p14="http://schemas.microsoft.com/office/powerpoint/2010/main" val="202117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EXPECTATIONS WHILE WORKING</a:t>
            </a:r>
            <a:br>
              <a:rPr lang="en-US" b="1" i="1" dirty="0"/>
            </a:br>
            <a:r>
              <a:rPr lang="en-US" b="1" i="1" dirty="0"/>
              <a:t>WITH ATHLETES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335480" y="1935180"/>
            <a:ext cx="8696696" cy="4247317"/>
          </a:xfrm>
          <a:prstGeom prst="rect">
            <a:avLst/>
          </a:prstGeom>
        </p:spPr>
        <p:txBody>
          <a:bodyPr wrap="square">
            <a:spAutoFit/>
          </a:bodyPr>
          <a:lstStyle/>
          <a:p>
            <a:r>
              <a:rPr lang="en-US" altLang="en-US" dirty="0"/>
              <a:t>One of the biggest questions that new volunteers have is how to work with our athletes. If you are a new volunteer, here a few things to keep in mind:</a:t>
            </a:r>
          </a:p>
          <a:p>
            <a:pPr marL="742950" lvl="1" indent="-285750">
              <a:buFont typeface="Arial" panose="020B0604020202020204" pitchFamily="34" charset="0"/>
              <a:buChar char="•"/>
            </a:pPr>
            <a:r>
              <a:rPr lang="en-US" altLang="en-US" dirty="0"/>
              <a:t>Special Olympics offers competitions to children AND adults, so don’t assume that an athlete is a child. Make sure to talk to athletes like adults and with respect.</a:t>
            </a:r>
          </a:p>
          <a:p>
            <a:pPr marL="742950" lvl="1" indent="-285750">
              <a:buFont typeface="Arial" panose="020B0604020202020204" pitchFamily="34" charset="0"/>
              <a:buChar char="•"/>
            </a:pPr>
            <a:r>
              <a:rPr lang="en-US" altLang="en-US" dirty="0"/>
              <a:t>Many athletes like to hug, shake hands, give high fines, etc. You may reciprocate if the athlete initiates it and you are comfortable with that.</a:t>
            </a:r>
          </a:p>
          <a:p>
            <a:pPr marL="742950" lvl="1" indent="-285750">
              <a:buFont typeface="Arial" panose="020B0604020202020204" pitchFamily="34" charset="0"/>
              <a:buChar char="•"/>
            </a:pPr>
            <a:r>
              <a:rPr lang="en-US" altLang="en-US" dirty="0"/>
              <a:t>Some athletes are in wheelchairs – do not lean on their chairs.</a:t>
            </a:r>
          </a:p>
          <a:p>
            <a:pPr marL="742950" lvl="1" indent="-285750">
              <a:buFont typeface="Arial" panose="020B0604020202020204" pitchFamily="34" charset="0"/>
              <a:buChar char="•"/>
            </a:pPr>
            <a:r>
              <a:rPr lang="en-US" altLang="en-US" dirty="0"/>
              <a:t>Some athletes have speech impediments. If you cannot understand an athlete, ask them to repeat themselves or ask a coach or one of the athlete’s teammates to help you to understand. </a:t>
            </a:r>
          </a:p>
          <a:p>
            <a:pPr marL="742950" lvl="1" indent="-285750">
              <a:buFont typeface="Arial" panose="020B0604020202020204" pitchFamily="34" charset="0"/>
              <a:buChar char="•"/>
            </a:pPr>
            <a:r>
              <a:rPr lang="en-US" altLang="en-US" dirty="0"/>
              <a:t>There are some athletes that salivate excessively, are very stiff, or have other symptoms associated with their disability. Please do not stare.</a:t>
            </a:r>
          </a:p>
          <a:p>
            <a:pPr marL="742950" lvl="1" indent="-285750">
              <a:buFont typeface="Arial" panose="020B0604020202020204" pitchFamily="34" charset="0"/>
              <a:buChar char="•"/>
            </a:pPr>
            <a:r>
              <a:rPr lang="en-US" altLang="en-US" dirty="0"/>
              <a:t>Remember that respect of the dignity and effort of the athletes is the priority at Special Olympics. Pity is not part of the game.</a:t>
            </a:r>
          </a:p>
        </p:txBody>
      </p:sp>
    </p:spTree>
    <p:extLst>
      <p:ext uri="{BB962C8B-B14F-4D97-AF65-F5344CB8AC3E}">
        <p14:creationId xmlns:p14="http://schemas.microsoft.com/office/powerpoint/2010/main" val="3377763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GENERAL GUIDELINES </a:t>
            </a:r>
            <a:br>
              <a:rPr lang="en-US" b="1" i="1" dirty="0"/>
            </a:br>
            <a:r>
              <a:rPr lang="en-US" b="1" i="1" dirty="0"/>
              <a:t>VOLUNTEER BEHAVIOR</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41121" y="2064121"/>
            <a:ext cx="7972303" cy="3970318"/>
          </a:xfrm>
          <a:prstGeom prst="rect">
            <a:avLst/>
          </a:prstGeom>
        </p:spPr>
        <p:txBody>
          <a:bodyPr wrap="square">
            <a:spAutoFit/>
          </a:bodyPr>
          <a:lstStyle/>
          <a:p>
            <a:pPr marL="285750" indent="-285750">
              <a:buFont typeface="Arial" panose="020B0604020202020204" pitchFamily="34" charset="0"/>
              <a:buChar char="•"/>
            </a:pPr>
            <a:r>
              <a:rPr lang="en-US" altLang="en-US" dirty="0"/>
              <a:t>Volunteers may hug an athlete only when the athlete initiates the hug</a:t>
            </a:r>
          </a:p>
          <a:p>
            <a:pPr marL="285750" indent="-285750">
              <a:buFont typeface="Arial" panose="020B0604020202020204" pitchFamily="34" charset="0"/>
              <a:buChar char="•"/>
            </a:pPr>
            <a:r>
              <a:rPr lang="en-US" altLang="en-US" dirty="0"/>
              <a:t>Volunteers should not disrupt competitions in any way</a:t>
            </a:r>
          </a:p>
          <a:p>
            <a:pPr marL="285750" indent="-285750">
              <a:buFont typeface="Arial" panose="020B0604020202020204" pitchFamily="34" charset="0"/>
              <a:buChar char="•"/>
            </a:pPr>
            <a:r>
              <a:rPr lang="en-US" altLang="en-US" dirty="0"/>
              <a:t>Volunteers should encourage, not coach, the athletes</a:t>
            </a:r>
          </a:p>
          <a:p>
            <a:pPr marL="285750" indent="-285750">
              <a:buFont typeface="Arial" panose="020B0604020202020204" pitchFamily="34" charset="0"/>
              <a:buChar char="•"/>
            </a:pPr>
            <a:r>
              <a:rPr lang="en-US" altLang="en-US" dirty="0"/>
              <a:t>Volunteers should be friendly, not threatening or harassing to other volunteers or staff</a:t>
            </a:r>
          </a:p>
          <a:p>
            <a:pPr marL="285750" indent="-285750">
              <a:buFont typeface="Arial" panose="020B0604020202020204" pitchFamily="34" charset="0"/>
              <a:buChar char="•"/>
            </a:pPr>
            <a:r>
              <a:rPr lang="en-US" altLang="en-US" dirty="0"/>
              <a:t>All equipment, banners, t-shirts, and other materials used during competition is the property of SOGA or participating agencies. Please do not take any of these items including the blue volunteer bibs, which must be returned to volunteer registration when you have completed your assignment.</a:t>
            </a:r>
          </a:p>
          <a:p>
            <a:pPr marL="285750" indent="-285750">
              <a:buFont typeface="Arial" panose="020B0604020202020204" pitchFamily="34" charset="0"/>
              <a:buChar char="•"/>
            </a:pPr>
            <a:r>
              <a:rPr lang="en-US" altLang="en-US" dirty="0"/>
              <a:t>A situation may arise that causes a delay in competition. Please be patient and understand that the SOGA staff is doing all they can to resolve any issues so that competition can continue. During any downtime, get to know the athletes.</a:t>
            </a:r>
          </a:p>
          <a:p>
            <a:pPr marL="285750" indent="-285750">
              <a:buFont typeface="Arial" panose="020B0604020202020204" pitchFamily="34" charset="0"/>
              <a:buChar char="•"/>
            </a:pPr>
            <a:r>
              <a:rPr lang="en-US" altLang="en-US" dirty="0"/>
              <a:t>And above all else, HAVE FUN!</a:t>
            </a:r>
          </a:p>
        </p:txBody>
      </p:sp>
      <p:pic>
        <p:nvPicPr>
          <p:cNvPr id="6" name="Picture 5">
            <a:extLst>
              <a:ext uri="{FF2B5EF4-FFF2-40B4-BE49-F238E27FC236}">
                <a16:creationId xmlns:a16="http://schemas.microsoft.com/office/drawing/2014/main" id="{55F4C86C-A6EE-4E8E-B252-1C36511C5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 y="736270"/>
            <a:ext cx="1747804" cy="2618509"/>
          </a:xfrm>
          <a:prstGeom prst="rect">
            <a:avLst/>
          </a:prstGeom>
        </p:spPr>
      </p:pic>
    </p:spTree>
    <p:extLst>
      <p:ext uri="{BB962C8B-B14F-4D97-AF65-F5344CB8AC3E}">
        <p14:creationId xmlns:p14="http://schemas.microsoft.com/office/powerpoint/2010/main" val="16634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VOLUNTEER REGISTRATION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636322" y="2188213"/>
            <a:ext cx="8407730" cy="3046988"/>
          </a:xfrm>
          <a:prstGeom prst="rect">
            <a:avLst/>
          </a:prstGeom>
        </p:spPr>
        <p:txBody>
          <a:bodyPr wrap="square">
            <a:spAutoFit/>
          </a:bodyPr>
          <a:lstStyle/>
          <a:p>
            <a:pPr marL="285750" indent="-285750">
              <a:buFont typeface="Arial" panose="020B0604020202020204" pitchFamily="34" charset="0"/>
              <a:buChar char="•"/>
            </a:pPr>
            <a:r>
              <a:rPr lang="en-US" altLang="en-US" sz="2400" dirty="0"/>
              <a:t>Make sure to sign in at the volunteer registration table</a:t>
            </a:r>
          </a:p>
          <a:p>
            <a:pPr marL="285750" indent="-285750">
              <a:buFont typeface="Arial" panose="020B0604020202020204" pitchFamily="34" charset="0"/>
              <a:buChar char="•"/>
            </a:pPr>
            <a:r>
              <a:rPr lang="en-US" altLang="en-US" sz="2400" dirty="0"/>
              <a:t>BRING ID</a:t>
            </a:r>
          </a:p>
          <a:p>
            <a:pPr marL="285750" indent="-285750">
              <a:buFont typeface="Arial" panose="020B0604020202020204" pitchFamily="34" charset="0"/>
              <a:buChar char="•"/>
            </a:pPr>
            <a:r>
              <a:rPr lang="en-US" altLang="en-US" sz="2400" dirty="0"/>
              <a:t>You will receive a volunteer lanyard and nametag. Please return your lanyard to the table after your shift</a:t>
            </a:r>
          </a:p>
          <a:p>
            <a:pPr marL="285750" indent="-285750">
              <a:buFont typeface="Arial" panose="020B0604020202020204" pitchFamily="34" charset="0"/>
              <a:buChar char="•"/>
            </a:pPr>
            <a:r>
              <a:rPr lang="en-US" altLang="en-US" sz="2400" dirty="0"/>
              <a:t>You will then be directed to your venue. Make sure to check-in with your volunteer coordinator when you arrive</a:t>
            </a:r>
          </a:p>
          <a:p>
            <a:pPr marL="285750" indent="-285750">
              <a:buFont typeface="Arial" panose="020B0604020202020204" pitchFamily="34" charset="0"/>
              <a:buChar char="•"/>
            </a:pPr>
            <a:r>
              <a:rPr lang="en-US" altLang="en-US" sz="2400" dirty="0"/>
              <a:t>Any questions, find your volunteer coordinator or a SOGA staff person</a:t>
            </a:r>
          </a:p>
        </p:txBody>
      </p:sp>
    </p:spTree>
    <p:extLst>
      <p:ext uri="{BB962C8B-B14F-4D97-AF65-F5344CB8AC3E}">
        <p14:creationId xmlns:p14="http://schemas.microsoft.com/office/powerpoint/2010/main" val="363705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6236" y="365125"/>
            <a:ext cx="10515600" cy="1325563"/>
          </a:xfrm>
        </p:spPr>
        <p:txBody>
          <a:bodyPr/>
          <a:lstStyle/>
          <a:p>
            <a:pPr algn="ctr"/>
            <a:r>
              <a:rPr lang="en-US" b="1" i="1" dirty="0"/>
              <a:t>THINGS TO REMEMBER</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29248" y="1695080"/>
            <a:ext cx="9262752" cy="4524315"/>
          </a:xfrm>
          <a:prstGeom prst="rect">
            <a:avLst/>
          </a:prstGeom>
        </p:spPr>
        <p:txBody>
          <a:bodyPr wrap="square">
            <a:spAutoFit/>
          </a:bodyPr>
          <a:lstStyle/>
          <a:p>
            <a:pPr marL="285750" indent="-285750">
              <a:buFont typeface="Arial" panose="020B0604020202020204" pitchFamily="34" charset="0"/>
              <a:buChar char="•"/>
            </a:pPr>
            <a:r>
              <a:rPr lang="en-US" altLang="en-US" sz="2400" dirty="0"/>
              <a:t>Make sure to arrive at your venue on time! Be sure to provide yourself time to get parked, checked in, etc. There will be instructions given for each position and if you are not present in time, you will miss your placement. Competitions WILL start on time and all volunteers will be assigned before competition starts. If you are not present when instructions are given and volunteers are assigned, there may not be a volunteer spot for you.</a:t>
            </a:r>
          </a:p>
          <a:p>
            <a:pPr marL="285750" indent="-285750">
              <a:buFont typeface="Arial" panose="020B0604020202020204" pitchFamily="34" charset="0"/>
              <a:buChar char="•"/>
            </a:pPr>
            <a:r>
              <a:rPr lang="en-US" altLang="en-US" sz="2400" dirty="0"/>
              <a:t>Food is not provided for volunteers so please remember to eat before or after your shift. You are welcome to bring a snack with you but you cannot stop to eat during your shift unless there is a break. </a:t>
            </a:r>
          </a:p>
          <a:p>
            <a:pPr marL="285750" indent="-285750">
              <a:buFont typeface="Arial" panose="020B0604020202020204" pitchFamily="34" charset="0"/>
              <a:buChar char="•"/>
            </a:pPr>
            <a:r>
              <a:rPr lang="en-US" altLang="en-US" sz="2400" dirty="0"/>
              <a:t>Water will be available at all venues. </a:t>
            </a:r>
          </a:p>
        </p:txBody>
      </p:sp>
    </p:spTree>
    <p:extLst>
      <p:ext uri="{BB962C8B-B14F-4D97-AF65-F5344CB8AC3E}">
        <p14:creationId xmlns:p14="http://schemas.microsoft.com/office/powerpoint/2010/main" val="245657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960" y="377001"/>
            <a:ext cx="10515600" cy="1325563"/>
          </a:xfrm>
        </p:spPr>
        <p:txBody>
          <a:bodyPr/>
          <a:lstStyle/>
          <a:p>
            <a:pPr algn="ctr"/>
            <a:r>
              <a:rPr lang="en-US" b="1" i="1" dirty="0"/>
              <a:t>THINGS TO REMEMBER CONT’D</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02578" y="1892568"/>
            <a:ext cx="9262752" cy="3785652"/>
          </a:xfrm>
          <a:prstGeom prst="rect">
            <a:avLst/>
          </a:prstGeom>
        </p:spPr>
        <p:txBody>
          <a:bodyPr wrap="square">
            <a:spAutoFit/>
          </a:bodyPr>
          <a:lstStyle/>
          <a:p>
            <a:pPr marL="285750" indent="-285750">
              <a:buFont typeface="Arial" panose="020B0604020202020204" pitchFamily="34" charset="0"/>
              <a:buChar char="•"/>
            </a:pPr>
            <a:r>
              <a:rPr lang="en-US" altLang="en-US" sz="2400" dirty="0"/>
              <a:t>You are responsible for your personal possessions. </a:t>
            </a:r>
          </a:p>
          <a:p>
            <a:pPr marL="285750" indent="-285750">
              <a:buFont typeface="Arial" panose="020B0604020202020204" pitchFamily="34" charset="0"/>
              <a:buChar char="•"/>
            </a:pPr>
            <a:r>
              <a:rPr lang="en-US" altLang="en-US" sz="2400" dirty="0"/>
              <a:t>Check weather reports and dress appropriately &amp; comfortably (t-shirt, tennis shoes, etc.)</a:t>
            </a:r>
          </a:p>
          <a:p>
            <a:pPr marL="285750" indent="-285750">
              <a:buFont typeface="Arial" panose="020B0604020202020204" pitchFamily="34" charset="0"/>
              <a:buChar char="•"/>
            </a:pPr>
            <a:r>
              <a:rPr lang="en-US" altLang="en-US" sz="2400" dirty="0"/>
              <a:t>Competition goes on rain or shine so please plan on volunteering even if it rains. In cases of extreme weather, competitions may be delayed slightly or moved to a new location (you will be notified if competition has been moved).</a:t>
            </a:r>
          </a:p>
          <a:p>
            <a:pPr marL="285750" indent="-285750">
              <a:buFont typeface="Arial" panose="020B0604020202020204" pitchFamily="34" charset="0"/>
              <a:buChar char="•"/>
            </a:pPr>
            <a:r>
              <a:rPr lang="en-US" altLang="en-US" sz="2400" dirty="0"/>
              <a:t>Make sure to stay for your ENTIRE shift. Interruptions can cause major delays in competition. You are a vital part of how well the competitions run.</a:t>
            </a:r>
          </a:p>
        </p:txBody>
      </p:sp>
    </p:spTree>
    <p:extLst>
      <p:ext uri="{BB962C8B-B14F-4D97-AF65-F5344CB8AC3E}">
        <p14:creationId xmlns:p14="http://schemas.microsoft.com/office/powerpoint/2010/main" val="2584063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644" y="1338903"/>
            <a:ext cx="10657114" cy="2283071"/>
          </a:xfrm>
        </p:spPr>
        <p:txBody>
          <a:bodyPr>
            <a:noAutofit/>
          </a:bodyPr>
          <a:lstStyle/>
          <a:p>
            <a:pPr algn="ctr"/>
            <a:r>
              <a:rPr lang="en-US" sz="3200" b="1" i="1" dirty="0"/>
              <a:t>THANK YOU SO MUCH </a:t>
            </a:r>
            <a:br>
              <a:rPr lang="en-US" sz="3200" b="1" i="1" dirty="0"/>
            </a:br>
            <a:r>
              <a:rPr lang="en-US" sz="3200" b="1" i="1" dirty="0"/>
              <a:t>FOR VOLUNTEERING AT OUR </a:t>
            </a:r>
            <a:br>
              <a:rPr lang="en-US" sz="3200" b="1" i="1" dirty="0"/>
            </a:br>
            <a:r>
              <a:rPr lang="en-US" sz="3200" b="1" i="1" dirty="0"/>
              <a:t>STATE FALL GAMES!!</a:t>
            </a:r>
            <a:br>
              <a:rPr lang="en-US" sz="3200" b="1" i="1" dirty="0"/>
            </a:br>
            <a:r>
              <a:rPr lang="en-US" sz="3200" b="1" i="1" dirty="0"/>
              <a:t>WE WOULD NOT BE ABLE TO PROVIDE </a:t>
            </a:r>
            <a:br>
              <a:rPr lang="en-US" sz="3200" b="1" i="1" dirty="0"/>
            </a:br>
            <a:r>
              <a:rPr lang="en-US" sz="3200" b="1" i="1" dirty="0"/>
              <a:t>QUALITY EVENTS FOR OUR ATHLETES </a:t>
            </a:r>
            <a:br>
              <a:rPr lang="en-US" sz="3200" b="1" i="1" dirty="0"/>
            </a:br>
            <a:r>
              <a:rPr lang="en-US" sz="3200" b="1" i="1" dirty="0"/>
              <a:t>IF IT WASN’T FOR YOU!</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3828136" y="4444391"/>
            <a:ext cx="4750129" cy="923330"/>
          </a:xfrm>
          <a:prstGeom prst="rect">
            <a:avLst/>
          </a:prstGeom>
          <a:noFill/>
        </p:spPr>
        <p:txBody>
          <a:bodyPr wrap="square" rtlCol="0">
            <a:spAutoFit/>
          </a:bodyPr>
          <a:lstStyle/>
          <a:p>
            <a:r>
              <a:rPr lang="en-US" dirty="0"/>
              <a:t>For questions or concerns, please contact</a:t>
            </a:r>
          </a:p>
          <a:p>
            <a:r>
              <a:rPr lang="en-US" dirty="0"/>
              <a:t>Paul McNeil, Volunteer and Event Manager </a:t>
            </a:r>
          </a:p>
          <a:p>
            <a:r>
              <a:rPr lang="en-US" dirty="0"/>
              <a:t>770-414-9390 ext. 1116</a:t>
            </a:r>
          </a:p>
        </p:txBody>
      </p:sp>
      <p:sp>
        <p:nvSpPr>
          <p:cNvPr id="6" name="Subtitle 2"/>
          <p:cNvSpPr txBox="1">
            <a:spLocks/>
          </p:cNvSpPr>
          <p:nvPr/>
        </p:nvSpPr>
        <p:spPr>
          <a:xfrm>
            <a:off x="4721431" y="6190139"/>
            <a:ext cx="9209649" cy="13357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1" dirty="0"/>
              <a:t>BE A FAN. BRING OUT THE CHAMPION IN EVERYONE.</a:t>
            </a:r>
            <a:r>
              <a:rPr lang="en-US" sz="1800" b="1" i="1" dirty="0">
                <a:solidFill>
                  <a:schemeClr val="bg1"/>
                </a:solidFill>
              </a:rPr>
              <a:t>.</a:t>
            </a:r>
          </a:p>
        </p:txBody>
      </p:sp>
    </p:spTree>
    <p:extLst>
      <p:ext uri="{BB962C8B-B14F-4D97-AF65-F5344CB8AC3E}">
        <p14:creationId xmlns:p14="http://schemas.microsoft.com/office/powerpoint/2010/main" val="12521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OUR MISSION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2600696" y="2208119"/>
            <a:ext cx="8003969" cy="2954655"/>
          </a:xfrm>
          <a:prstGeom prst="rect">
            <a:avLst/>
          </a:prstGeom>
          <a:noFill/>
        </p:spPr>
        <p:txBody>
          <a:bodyPr wrap="square" rtlCol="0">
            <a:spAutoFit/>
          </a:bodyPr>
          <a:lstStyle/>
          <a:p>
            <a:r>
              <a:rPr lang="en-US" altLang="en-US" sz="2400" dirty="0"/>
              <a:t>To provide year-round sports training and athletic competition in a variety of Olympic-type sports for all children and adults with intellectual disabilities, giving them continuing opportunities to develop physical fitness, demonstrate courage, experience joy, and participate in the sharing of gifts, skills, and friendship with their families, other Special Olympic athletes, and the community.</a:t>
            </a:r>
          </a:p>
          <a:p>
            <a:endParaRPr lang="en-US" dirty="0"/>
          </a:p>
        </p:txBody>
      </p:sp>
    </p:spTree>
    <p:extLst>
      <p:ext uri="{BB962C8B-B14F-4D97-AF65-F5344CB8AC3E}">
        <p14:creationId xmlns:p14="http://schemas.microsoft.com/office/powerpoint/2010/main" val="274790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a:t>STATE FALL </a:t>
            </a:r>
            <a:r>
              <a:rPr lang="en-US" b="1" i="1" dirty="0"/>
              <a:t>GAMES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TextBox 2"/>
          <p:cNvSpPr txBox="1"/>
          <p:nvPr/>
        </p:nvSpPr>
        <p:spPr>
          <a:xfrm>
            <a:off x="2613562" y="2125684"/>
            <a:ext cx="8395854" cy="3693319"/>
          </a:xfrm>
          <a:prstGeom prst="rect">
            <a:avLst/>
          </a:prstGeom>
          <a:noFill/>
        </p:spPr>
        <p:txBody>
          <a:bodyPr wrap="square" rtlCol="0">
            <a:spAutoFit/>
          </a:bodyPr>
          <a:lstStyle/>
          <a:p>
            <a:pPr marL="342900" indent="-342900">
              <a:buFont typeface="Arial" panose="020B0604020202020204" pitchFamily="34" charset="0"/>
              <a:buChar char="•"/>
            </a:pPr>
            <a:r>
              <a:rPr lang="en-US" altLang="en-US" sz="2400" dirty="0"/>
              <a:t>Nearly 2,000 athletes from around the state compete in bocce, cycling, golf, and softball with over 500 coaches to guide them in competition.</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r>
              <a:rPr lang="en-US" altLang="en-US" sz="2400" dirty="0"/>
              <a:t>Over 1,000 volunteers will be on hand the weekend of the games.</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r>
              <a:rPr lang="en-US" altLang="en-US" sz="2400" dirty="0"/>
              <a:t>Competition begins on Friday and ends Sunday with the Opening Ceremony and Victory Dance Friday evening.</a:t>
            </a:r>
          </a:p>
          <a:p>
            <a:endParaRPr lang="en-US" dirty="0"/>
          </a:p>
        </p:txBody>
      </p:sp>
    </p:spTree>
    <p:extLst>
      <p:ext uri="{BB962C8B-B14F-4D97-AF65-F5344CB8AC3E}">
        <p14:creationId xmlns:p14="http://schemas.microsoft.com/office/powerpoint/2010/main" val="257543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VENUES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4" name="TextBox 3"/>
          <p:cNvSpPr txBox="1"/>
          <p:nvPr/>
        </p:nvSpPr>
        <p:spPr>
          <a:xfrm>
            <a:off x="2877443" y="2028527"/>
            <a:ext cx="4556509" cy="2677656"/>
          </a:xfrm>
          <a:prstGeom prst="rect">
            <a:avLst/>
          </a:prstGeom>
          <a:noFill/>
        </p:spPr>
        <p:txBody>
          <a:bodyPr wrap="square" rtlCol="0">
            <a:spAutoFit/>
          </a:bodyPr>
          <a:lstStyle/>
          <a:p>
            <a:pPr marL="342900" indent="-342900">
              <a:buFont typeface="Arial" panose="020B0604020202020204" pitchFamily="34" charset="0"/>
              <a:buChar char="•"/>
            </a:pPr>
            <a:r>
              <a:rPr lang="en-US" altLang="en-US" sz="2400" dirty="0"/>
              <a:t>Bocce</a:t>
            </a:r>
          </a:p>
          <a:p>
            <a:pPr marL="342900" indent="-342900">
              <a:buFont typeface="Arial" panose="020B0604020202020204" pitchFamily="34" charset="0"/>
              <a:buChar char="•"/>
            </a:pPr>
            <a:r>
              <a:rPr lang="en-US" altLang="en-US" sz="2400" dirty="0"/>
              <a:t>Cycling</a:t>
            </a:r>
          </a:p>
          <a:p>
            <a:pPr marL="342900" indent="-342900">
              <a:buFont typeface="Arial" panose="020B0604020202020204" pitchFamily="34" charset="0"/>
              <a:buChar char="•"/>
            </a:pPr>
            <a:r>
              <a:rPr lang="en-US" altLang="en-US" sz="2400" dirty="0"/>
              <a:t>Golf</a:t>
            </a:r>
          </a:p>
          <a:p>
            <a:pPr marL="342900" indent="-342900">
              <a:buFont typeface="Arial" panose="020B0604020202020204" pitchFamily="34" charset="0"/>
              <a:buChar char="•"/>
            </a:pPr>
            <a:r>
              <a:rPr lang="en-US" altLang="en-US" sz="2400" dirty="0"/>
              <a:t>Softball Skills</a:t>
            </a:r>
          </a:p>
          <a:p>
            <a:pPr marL="342900" indent="-342900">
              <a:buFont typeface="Arial" panose="020B0604020202020204" pitchFamily="34" charset="0"/>
              <a:buChar char="•"/>
            </a:pPr>
            <a:r>
              <a:rPr lang="en-US" altLang="en-US" sz="2400" dirty="0"/>
              <a:t>Softball Team</a:t>
            </a:r>
          </a:p>
          <a:p>
            <a:pPr marL="342900" indent="-342900">
              <a:buFont typeface="Arial" panose="020B0604020202020204" pitchFamily="34" charset="0"/>
              <a:buChar char="•"/>
            </a:pPr>
            <a:r>
              <a:rPr lang="en-US" altLang="en-US" sz="2400" dirty="0"/>
              <a:t>Olympic Town</a:t>
            </a:r>
          </a:p>
          <a:p>
            <a:pPr marL="342900" indent="-342900">
              <a:buFont typeface="Arial" panose="020B0604020202020204" pitchFamily="34" charset="0"/>
              <a:buChar char="•"/>
            </a:pPr>
            <a:r>
              <a:rPr lang="en-US" altLang="en-US" sz="2400" dirty="0"/>
              <a:t>Opening Ceremony &amp; Dance</a:t>
            </a:r>
          </a:p>
        </p:txBody>
      </p:sp>
      <p:pic>
        <p:nvPicPr>
          <p:cNvPr id="7" name="Picture 6">
            <a:extLst>
              <a:ext uri="{FF2B5EF4-FFF2-40B4-BE49-F238E27FC236}">
                <a16:creationId xmlns:a16="http://schemas.microsoft.com/office/drawing/2014/main" id="{286C9647-752B-4477-9576-C861A36E1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189" y="2284205"/>
            <a:ext cx="3263240" cy="2175493"/>
          </a:xfrm>
          <a:prstGeom prst="rect">
            <a:avLst/>
          </a:prstGeom>
        </p:spPr>
      </p:pic>
    </p:spTree>
    <p:extLst>
      <p:ext uri="{BB962C8B-B14F-4D97-AF65-F5344CB8AC3E}">
        <p14:creationId xmlns:p14="http://schemas.microsoft.com/office/powerpoint/2010/main" val="277042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WHAT IS BOCCE?</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11483" y="2011322"/>
            <a:ext cx="8542317" cy="3477875"/>
          </a:xfrm>
          <a:prstGeom prst="rect">
            <a:avLst/>
          </a:prstGeom>
        </p:spPr>
        <p:txBody>
          <a:bodyPr wrap="square">
            <a:spAutoFit/>
          </a:bodyPr>
          <a:lstStyle/>
          <a:p>
            <a:pPr marL="342900" indent="-342900" fontAlgn="auto">
              <a:buFont typeface="Wingdings" panose="05000000000000000000" pitchFamily="2" charset="2"/>
              <a:buChar char="§"/>
              <a:defRPr/>
            </a:pPr>
            <a:r>
              <a:rPr lang="en-US" altLang="en-US" sz="2000" dirty="0"/>
              <a:t>Bocce is a “closest to” type sport that consists of two opposing teams throwing 4 balls each with the teams competing to get their balls closest to the </a:t>
            </a:r>
            <a:r>
              <a:rPr lang="en-US" altLang="en-US" sz="2000" dirty="0" err="1"/>
              <a:t>pallina</a:t>
            </a:r>
            <a:r>
              <a:rPr lang="en-US" altLang="en-US" sz="2000" dirty="0"/>
              <a:t>. Points are given for each ball that is closer to the </a:t>
            </a:r>
            <a:r>
              <a:rPr lang="en-US" altLang="en-US" sz="2000" dirty="0" err="1"/>
              <a:t>pallina</a:t>
            </a:r>
            <a:r>
              <a:rPr lang="en-US" altLang="en-US" sz="2000" dirty="0"/>
              <a:t> – a bocce official determines points given.</a:t>
            </a:r>
          </a:p>
          <a:p>
            <a:pPr marL="342900" indent="-342900" fontAlgn="auto">
              <a:buFont typeface="Wingdings" panose="05000000000000000000" pitchFamily="2" charset="2"/>
              <a:buChar char="§"/>
              <a:defRPr/>
            </a:pPr>
            <a:r>
              <a:rPr lang="en-US" altLang="en-US" sz="2000" dirty="0"/>
              <a:t>Bocce is divided into traditional (all Special Olympics athletes) and unified (Special Olympic athletes and non athletes) teams.</a:t>
            </a:r>
          </a:p>
          <a:p>
            <a:pPr marL="342900" indent="-342900" fontAlgn="auto">
              <a:buFont typeface="Wingdings" panose="05000000000000000000" pitchFamily="2" charset="2"/>
              <a:buChar char="§"/>
              <a:defRPr/>
            </a:pPr>
            <a:r>
              <a:rPr lang="en-US" altLang="en-US" sz="2000" dirty="0"/>
              <a:t>There are a total of 22 bocce courts with 2 opposing teams (consisting of 4 players per team) competing per court.</a:t>
            </a:r>
          </a:p>
          <a:p>
            <a:pPr marL="342900" indent="-342900" fontAlgn="auto">
              <a:buFont typeface="Wingdings" panose="05000000000000000000" pitchFamily="2" charset="2"/>
              <a:buChar char="§"/>
              <a:defRPr/>
            </a:pPr>
            <a:r>
              <a:rPr lang="en-US" altLang="en-US" sz="2000" dirty="0"/>
              <a:t>Each court has one bocce official who determines the “official” score.</a:t>
            </a:r>
          </a:p>
          <a:p>
            <a:pPr marL="342900" indent="-342900" fontAlgn="auto">
              <a:buFont typeface="Wingdings" panose="05000000000000000000" pitchFamily="2" charset="2"/>
              <a:buChar char="§"/>
              <a:defRPr/>
            </a:pPr>
            <a:r>
              <a:rPr lang="en-US" altLang="en-US" sz="2000" dirty="0"/>
              <a:t>The official will go over the rules and regulations and will give each volunteer instructions on his or her responsibilities. </a:t>
            </a:r>
          </a:p>
        </p:txBody>
      </p:sp>
      <p:pic>
        <p:nvPicPr>
          <p:cNvPr id="7" name="Picture 6">
            <a:extLst>
              <a:ext uri="{FF2B5EF4-FFF2-40B4-BE49-F238E27FC236}">
                <a16:creationId xmlns:a16="http://schemas.microsoft.com/office/drawing/2014/main" id="{5613FE05-F40F-4B5C-8B01-9B7242A8B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88" y="630091"/>
            <a:ext cx="1935678" cy="2903517"/>
          </a:xfrm>
          <a:prstGeom prst="rect">
            <a:avLst/>
          </a:prstGeom>
        </p:spPr>
      </p:pic>
    </p:spTree>
    <p:extLst>
      <p:ext uri="{BB962C8B-B14F-4D97-AF65-F5344CB8AC3E}">
        <p14:creationId xmlns:p14="http://schemas.microsoft.com/office/powerpoint/2010/main" val="18175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BOCCE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1777340" y="1794671"/>
            <a:ext cx="8637319" cy="3477875"/>
          </a:xfrm>
          <a:prstGeom prst="rect">
            <a:avLst/>
          </a:prstGeom>
        </p:spPr>
        <p:txBody>
          <a:bodyPr wrap="square">
            <a:spAutoFit/>
          </a:bodyPr>
          <a:lstStyle/>
          <a:p>
            <a:pPr marL="342900" indent="-342900">
              <a:buFont typeface="Arial" panose="020B0604020202020204" pitchFamily="34" charset="0"/>
              <a:buChar char="•"/>
            </a:pPr>
            <a:r>
              <a:rPr lang="en-US" altLang="en-US" sz="2000" dirty="0"/>
              <a:t>Score – volunteer keeps a tally of points for both teams </a:t>
            </a:r>
          </a:p>
          <a:p>
            <a:pPr marL="342900" indent="-342900">
              <a:buFont typeface="Arial" panose="020B0604020202020204" pitchFamily="34" charset="0"/>
              <a:buChar char="•"/>
            </a:pPr>
            <a:r>
              <a:rPr lang="en-US" altLang="en-US" sz="2000" dirty="0"/>
              <a:t>Score keeper – using the official score sheet volunteers log final team scores and has the Captain of each team sign the score sheet. Sheets are then given to the bocce venue director or taken to check in table.</a:t>
            </a:r>
          </a:p>
          <a:p>
            <a:pPr marL="342900" indent="-342900">
              <a:buFont typeface="Arial" panose="020B0604020202020204" pitchFamily="34" charset="0"/>
              <a:buChar char="•"/>
            </a:pPr>
            <a:r>
              <a:rPr lang="en-US" altLang="en-US" sz="2000" dirty="0"/>
              <a:t>Measurer – measures the distance of bocce balls using the official SOGA measuring tape.</a:t>
            </a:r>
          </a:p>
          <a:p>
            <a:pPr marL="342900" indent="-342900">
              <a:buFont typeface="Arial" panose="020B0604020202020204" pitchFamily="34" charset="0"/>
              <a:buChar char="•"/>
            </a:pPr>
            <a:r>
              <a:rPr lang="en-US" altLang="en-US" sz="2000" dirty="0"/>
              <a:t>Ball retriever – volunteer returns balls to original end of the court.</a:t>
            </a:r>
          </a:p>
          <a:p>
            <a:pPr marL="342900" indent="-342900">
              <a:buFont typeface="Arial" panose="020B0604020202020204" pitchFamily="34" charset="0"/>
              <a:buChar char="•"/>
            </a:pPr>
            <a:r>
              <a:rPr lang="en-US" altLang="en-US" sz="2000" dirty="0"/>
              <a:t>Escort – escorts athletes to and from bocce courts.</a:t>
            </a:r>
          </a:p>
          <a:p>
            <a:pPr marL="342900" indent="-342900">
              <a:buFont typeface="Arial" panose="020B0604020202020204" pitchFamily="34" charset="0"/>
              <a:buChar char="•"/>
            </a:pPr>
            <a:r>
              <a:rPr lang="en-US" altLang="en-US" sz="2000" dirty="0"/>
              <a:t>Awards – assist with the presentation of medals and ribbons, announces winners, escorts athletes from bocce courts to awards area, assist athletes into position.</a:t>
            </a:r>
          </a:p>
        </p:txBody>
      </p:sp>
      <p:pic>
        <p:nvPicPr>
          <p:cNvPr id="6" name="Picture 5">
            <a:extLst>
              <a:ext uri="{FF2B5EF4-FFF2-40B4-BE49-F238E27FC236}">
                <a16:creationId xmlns:a16="http://schemas.microsoft.com/office/drawing/2014/main" id="{B249214D-9860-44C2-99B3-323FFA808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233" y="4905113"/>
            <a:ext cx="2680852" cy="1787235"/>
          </a:xfrm>
          <a:prstGeom prst="rect">
            <a:avLst/>
          </a:prstGeom>
        </p:spPr>
      </p:pic>
    </p:spTree>
    <p:extLst>
      <p:ext uri="{BB962C8B-B14F-4D97-AF65-F5344CB8AC3E}">
        <p14:creationId xmlns:p14="http://schemas.microsoft.com/office/powerpoint/2010/main" val="2177667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1" y="365125"/>
            <a:ext cx="10878787" cy="1325563"/>
          </a:xfrm>
        </p:spPr>
        <p:txBody>
          <a:bodyPr/>
          <a:lstStyle/>
          <a:p>
            <a:pPr algn="ctr"/>
            <a:r>
              <a:rPr lang="en-US" b="1" i="1" dirty="0"/>
              <a:t>CYCLING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847109" y="1589681"/>
            <a:ext cx="8637319" cy="4801314"/>
          </a:xfrm>
          <a:prstGeom prst="rect">
            <a:avLst/>
          </a:prstGeom>
        </p:spPr>
        <p:txBody>
          <a:bodyPr wrap="square">
            <a:spAutoFit/>
          </a:bodyPr>
          <a:lstStyle/>
          <a:p>
            <a:pPr marL="342900" indent="-342900">
              <a:buFont typeface="Arial" panose="020B0604020202020204" pitchFamily="34" charset="0"/>
              <a:buChar char="•"/>
            </a:pPr>
            <a:r>
              <a:rPr lang="en-US" altLang="en-US" dirty="0"/>
              <a:t>Athlete check in – Check in athletes as they arrive. Verify their placement and numbers.</a:t>
            </a:r>
          </a:p>
          <a:p>
            <a:pPr marL="342900" indent="-342900">
              <a:buFont typeface="Arial" panose="020B0604020202020204" pitchFamily="34" charset="0"/>
              <a:buChar char="•"/>
            </a:pPr>
            <a:r>
              <a:rPr lang="en-US" altLang="en-US" dirty="0"/>
              <a:t>Staging area - Call next group of competitors to staging area. Verify riders, bikes, and safety.</a:t>
            </a:r>
          </a:p>
          <a:p>
            <a:pPr marL="342900" indent="-342900">
              <a:buFont typeface="Arial" panose="020B0604020202020204" pitchFamily="34" charset="0"/>
              <a:buChar char="•"/>
            </a:pPr>
            <a:r>
              <a:rPr lang="en-US" altLang="en-US" dirty="0"/>
              <a:t>Starters - Verify riders on heat sheet. Ensure timers are ready and shoot the gun to begin.</a:t>
            </a:r>
          </a:p>
          <a:p>
            <a:pPr marL="342900" indent="-342900">
              <a:buFont typeface="Arial" panose="020B0604020202020204" pitchFamily="34" charset="0"/>
              <a:buChar char="•"/>
            </a:pPr>
            <a:r>
              <a:rPr lang="en-US" altLang="en-US" dirty="0"/>
              <a:t>Timers – Timers will be assigned to each athlete competing and calls out the times that their athlete crosses finish line to recorder.</a:t>
            </a:r>
          </a:p>
          <a:p>
            <a:pPr marL="342900" indent="-342900">
              <a:buFont typeface="Arial" panose="020B0604020202020204" pitchFamily="34" charset="0"/>
              <a:buChar char="•"/>
            </a:pPr>
            <a:r>
              <a:rPr lang="en-US" altLang="en-US" dirty="0"/>
              <a:t>Time recorder - Records times called out to them from timers as athletes cross the finish line.</a:t>
            </a:r>
          </a:p>
          <a:p>
            <a:pPr marL="342900" indent="-342900">
              <a:buFont typeface="Arial" panose="020B0604020202020204" pitchFamily="34" charset="0"/>
              <a:buChar char="•"/>
            </a:pPr>
            <a:r>
              <a:rPr lang="en-US" altLang="en-US" dirty="0"/>
              <a:t>Number recorder - Records number of athlete, in order of finish.</a:t>
            </a:r>
          </a:p>
          <a:p>
            <a:pPr marL="342900" indent="-342900">
              <a:buFont typeface="Arial" panose="020B0604020202020204" pitchFamily="34" charset="0"/>
              <a:buChar char="•"/>
            </a:pPr>
            <a:r>
              <a:rPr lang="en-US" altLang="en-US" dirty="0"/>
              <a:t>Compiler - Takes data from Time and Number Recorders and combines information.</a:t>
            </a:r>
          </a:p>
          <a:p>
            <a:pPr marL="342900" indent="-342900">
              <a:buFont typeface="Arial" panose="020B0604020202020204" pitchFamily="34" charset="0"/>
              <a:buChar char="•"/>
            </a:pPr>
            <a:r>
              <a:rPr lang="en-US" altLang="en-US" dirty="0"/>
              <a:t>Race course volunteers – Stationed at various spots along the race course to ensure rider safety and to encourage riders as they compete.</a:t>
            </a:r>
          </a:p>
          <a:p>
            <a:pPr marL="342900" indent="-342900">
              <a:buFont typeface="Arial" panose="020B0604020202020204" pitchFamily="34" charset="0"/>
              <a:buChar char="•"/>
            </a:pPr>
            <a:r>
              <a:rPr lang="en-US" altLang="en-US" dirty="0"/>
              <a:t>Riders – Rides with athletes along the route to ensure rider safety.</a:t>
            </a:r>
          </a:p>
          <a:p>
            <a:pPr marL="342900" indent="-342900">
              <a:buFont typeface="Arial" panose="020B0604020202020204" pitchFamily="34" charset="0"/>
              <a:buChar char="•"/>
            </a:pPr>
            <a:r>
              <a:rPr lang="en-US" altLang="en-US" dirty="0"/>
              <a:t>Awards – assist with the presentation of medals and ribbons, announces winners, escorts athletes from bocce courts to awards area, assist athletes into position.</a:t>
            </a:r>
          </a:p>
        </p:txBody>
      </p:sp>
    </p:spTree>
    <p:extLst>
      <p:ext uri="{BB962C8B-B14F-4D97-AF65-F5344CB8AC3E}">
        <p14:creationId xmlns:p14="http://schemas.microsoft.com/office/powerpoint/2010/main" val="302221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GOLF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942110" y="1817707"/>
            <a:ext cx="9041082" cy="4524315"/>
          </a:xfrm>
          <a:prstGeom prst="rect">
            <a:avLst/>
          </a:prstGeom>
        </p:spPr>
        <p:txBody>
          <a:bodyPr wrap="square">
            <a:spAutoFit/>
          </a:bodyPr>
          <a:lstStyle/>
          <a:p>
            <a:pPr marL="285750" indent="-285750">
              <a:buFont typeface="Arial" panose="020B0604020202020204" pitchFamily="34" charset="0"/>
              <a:buChar char="•"/>
            </a:pPr>
            <a:r>
              <a:rPr lang="en-US" altLang="en-US" dirty="0"/>
              <a:t>Athlete check in – check in athletes as they arrive. </a:t>
            </a:r>
          </a:p>
          <a:p>
            <a:pPr marL="285750" indent="-285750">
              <a:buFont typeface="Arial" panose="020B0604020202020204" pitchFamily="34" charset="0"/>
              <a:buChar char="•"/>
            </a:pPr>
            <a:r>
              <a:rPr lang="en-US" altLang="en-US" dirty="0"/>
              <a:t>Scorekeepers – Volunteers will be stationed at various golf skills locations to keep score.</a:t>
            </a:r>
          </a:p>
          <a:p>
            <a:pPr marL="285750" indent="-285750">
              <a:buFont typeface="Arial" panose="020B0604020202020204" pitchFamily="34" charset="0"/>
              <a:buChar char="•"/>
            </a:pPr>
            <a:r>
              <a:rPr lang="en-US" altLang="en-US" dirty="0"/>
              <a:t>Escorts – Volunteers will escort athletes to correct locations and keep track of athletes as they compete.</a:t>
            </a:r>
          </a:p>
          <a:p>
            <a:pPr marL="285750" indent="-285750">
              <a:buFont typeface="Arial" panose="020B0604020202020204" pitchFamily="34" charset="0"/>
              <a:buChar char="•"/>
            </a:pPr>
            <a:r>
              <a:rPr lang="en-US" altLang="en-US" dirty="0"/>
              <a:t>Ball Retriever – Volunteer retrieves golf balls.</a:t>
            </a:r>
          </a:p>
          <a:p>
            <a:pPr marL="285750" indent="-285750">
              <a:buFont typeface="Arial" panose="020B0604020202020204" pitchFamily="34" charset="0"/>
              <a:buChar char="•"/>
            </a:pPr>
            <a:r>
              <a:rPr lang="en-US" altLang="en-US" dirty="0"/>
              <a:t>Monitors (for Iron Shot competition during golf skills) – Volunteers stationed along the boundaries of the grid on the driving range and identify where balls land and relay score to scorer.</a:t>
            </a:r>
          </a:p>
          <a:p>
            <a:pPr marL="285750" indent="-285750">
              <a:buFont typeface="Arial" panose="020B0604020202020204" pitchFamily="34" charset="0"/>
              <a:buChar char="•"/>
            </a:pPr>
            <a:r>
              <a:rPr lang="en-US" altLang="en-US" dirty="0"/>
              <a:t>Golf cart – Drives golf cart to monitor athletes.</a:t>
            </a:r>
          </a:p>
          <a:p>
            <a:pPr marL="285750" indent="-285750">
              <a:buFont typeface="Arial" panose="020B0604020202020204" pitchFamily="34" charset="0"/>
              <a:buChar char="•"/>
            </a:pPr>
            <a:r>
              <a:rPr lang="en-US" altLang="en-US" dirty="0"/>
              <a:t>Athlete cart driver - Assigned to drive a cart, or accompany each foursome in a separate cart to monitor play/scores. These volunteers should be golf knowledgeable.</a:t>
            </a:r>
          </a:p>
          <a:p>
            <a:pPr marL="285750" indent="-285750">
              <a:buFont typeface="Arial" panose="020B0604020202020204" pitchFamily="34" charset="0"/>
              <a:buChar char="•"/>
            </a:pPr>
            <a:r>
              <a:rPr lang="en-US" altLang="en-US" dirty="0"/>
              <a:t>Drink cart - Volunteer drives refreshment/drink cart around golf course to see if athletes need water.  Also, checks each water station located around the golf course and refills as needed.</a:t>
            </a:r>
          </a:p>
          <a:p>
            <a:pPr marL="285750" indent="-285750">
              <a:buFont typeface="Arial" panose="020B0604020202020204" pitchFamily="34" charset="0"/>
              <a:buChar char="•"/>
            </a:pPr>
            <a:r>
              <a:rPr lang="en-US" altLang="en-US" dirty="0"/>
              <a:t>Awards – assist with the presentation of medals and ribbons, announces winners, escorts athletes from bocce courts to awards area, assist athletes into position.</a:t>
            </a:r>
          </a:p>
        </p:txBody>
      </p:sp>
    </p:spTree>
    <p:extLst>
      <p:ext uri="{BB962C8B-B14F-4D97-AF65-F5344CB8AC3E}">
        <p14:creationId xmlns:p14="http://schemas.microsoft.com/office/powerpoint/2010/main" val="384671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bg2">
                <a:tint val="97000"/>
                <a:hueMod val="142000"/>
                <a:satMod val="200000"/>
                <a:lumMod val="118000"/>
              </a:schemeClr>
            </a:gs>
            <a:gs pos="85000">
              <a:srgbClr val="DE0000"/>
            </a:gs>
          </a:gsLst>
          <a:lin ang="7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SOFTBALL SKILLS VOLUNTEER POSITIONS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708" t="2582" r="18618" b="46129"/>
          <a:stretch/>
        </p:blipFill>
        <p:spPr>
          <a:xfrm>
            <a:off x="0" y="5376530"/>
            <a:ext cx="1749288" cy="1315818"/>
          </a:xfrm>
        </p:spPr>
      </p:pic>
      <p:sp>
        <p:nvSpPr>
          <p:cNvPr id="3" name="Rectangle 2"/>
          <p:cNvSpPr/>
          <p:nvPr/>
        </p:nvSpPr>
        <p:spPr>
          <a:xfrm>
            <a:off x="2716479" y="2007711"/>
            <a:ext cx="9041082" cy="4154984"/>
          </a:xfrm>
          <a:prstGeom prst="rect">
            <a:avLst/>
          </a:prstGeom>
        </p:spPr>
        <p:txBody>
          <a:bodyPr wrap="square">
            <a:spAutoFit/>
          </a:bodyPr>
          <a:lstStyle/>
          <a:p>
            <a:pPr marL="342900" indent="-342900">
              <a:buFont typeface="Arial" panose="020B0604020202020204" pitchFamily="34" charset="0"/>
              <a:buChar char="•"/>
            </a:pPr>
            <a:r>
              <a:rPr lang="en-US" altLang="en-US" sz="2400" dirty="0"/>
              <a:t>Athlete check in – Check in athletes as they arrive. </a:t>
            </a:r>
          </a:p>
          <a:p>
            <a:pPr marL="342900" indent="-342900">
              <a:buFont typeface="Arial" panose="020B0604020202020204" pitchFamily="34" charset="0"/>
              <a:buChar char="•"/>
            </a:pPr>
            <a:r>
              <a:rPr lang="en-US" altLang="en-US" sz="2400" dirty="0"/>
              <a:t>Timer – Keeps time for each event.</a:t>
            </a:r>
          </a:p>
          <a:p>
            <a:pPr marL="342900" indent="-342900">
              <a:buFont typeface="Arial" panose="020B0604020202020204" pitchFamily="34" charset="0"/>
              <a:buChar char="•"/>
            </a:pPr>
            <a:r>
              <a:rPr lang="en-US" altLang="en-US" sz="2400" dirty="0"/>
              <a:t>Score keeper – Keeps score for each event.</a:t>
            </a:r>
          </a:p>
          <a:p>
            <a:pPr marL="342900" indent="-342900">
              <a:buFont typeface="Arial" panose="020B0604020202020204" pitchFamily="34" charset="0"/>
              <a:buChar char="•"/>
            </a:pPr>
            <a:r>
              <a:rPr lang="en-US" altLang="en-US" sz="2400" dirty="0"/>
              <a:t>Overall score keeper – Records the final overall scores for each event.</a:t>
            </a:r>
          </a:p>
          <a:p>
            <a:pPr marL="342900" indent="-342900">
              <a:buFont typeface="Arial" panose="020B0604020202020204" pitchFamily="34" charset="0"/>
              <a:buChar char="•"/>
            </a:pPr>
            <a:r>
              <a:rPr lang="en-US" altLang="en-US" sz="2400" dirty="0"/>
              <a:t>Ball chaser – Retrieves softballs</a:t>
            </a:r>
          </a:p>
          <a:p>
            <a:pPr marL="342900" indent="-342900">
              <a:buFont typeface="Arial" panose="020B0604020202020204" pitchFamily="34" charset="0"/>
              <a:buChar char="•"/>
            </a:pPr>
            <a:r>
              <a:rPr lang="en-US" altLang="en-US" sz="2400" dirty="0"/>
              <a:t>Water stations - Volunteers will help with any water needs at the venue.</a:t>
            </a:r>
          </a:p>
          <a:p>
            <a:pPr marL="342900" indent="-342900">
              <a:buFont typeface="Arial" panose="020B0604020202020204" pitchFamily="34" charset="0"/>
              <a:buChar char="•"/>
            </a:pPr>
            <a:r>
              <a:rPr lang="en-US" altLang="en-US" sz="2400" dirty="0"/>
              <a:t>Awards – assist with the presentation of medals and ribbons, announces winners, escorts athletes from bocce courts to awards area, assist athletes into position.</a:t>
            </a:r>
          </a:p>
        </p:txBody>
      </p:sp>
      <p:pic>
        <p:nvPicPr>
          <p:cNvPr id="6" name="Picture 5">
            <a:extLst>
              <a:ext uri="{FF2B5EF4-FFF2-40B4-BE49-F238E27FC236}">
                <a16:creationId xmlns:a16="http://schemas.microsoft.com/office/drawing/2014/main" id="{829E4F1D-06EF-4D68-9A4B-24BCA54D7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48" y="1809441"/>
            <a:ext cx="2182089" cy="1454726"/>
          </a:xfrm>
          <a:prstGeom prst="rect">
            <a:avLst/>
          </a:prstGeom>
        </p:spPr>
      </p:pic>
    </p:spTree>
    <p:extLst>
      <p:ext uri="{BB962C8B-B14F-4D97-AF65-F5344CB8AC3E}">
        <p14:creationId xmlns:p14="http://schemas.microsoft.com/office/powerpoint/2010/main" val="30973933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ndara"/>
        <a:ea typeface=""/>
        <a:cs typeface=""/>
      </a:majorFont>
      <a:minorFont>
        <a:latin typeface="Candar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TotalTime>
  <Words>1746</Words>
  <Application>Microsoft Office PowerPoint</Application>
  <PresentationFormat>Widescreen</PresentationFormat>
  <Paragraphs>117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Candara</vt:lpstr>
      <vt:lpstr>Wingdings</vt:lpstr>
      <vt:lpstr>Office Theme</vt:lpstr>
      <vt:lpstr>SPECIAL OLYMPICS GEORGIA VOLUNTEER ORIENTATION</vt:lpstr>
      <vt:lpstr>OUR MISSION</vt:lpstr>
      <vt:lpstr>STATE FALL GAMES</vt:lpstr>
      <vt:lpstr>VENUES</vt:lpstr>
      <vt:lpstr>WHAT IS BOCCE?</vt:lpstr>
      <vt:lpstr>BOCCE VOLUNTEER POSITIONS</vt:lpstr>
      <vt:lpstr>CYCLING VOLUNTEER POSITIONS</vt:lpstr>
      <vt:lpstr>GOLF VOLUNTEER POSITIONS</vt:lpstr>
      <vt:lpstr>SOFTBALL SKILLS VOLUNTEER POSITIONS</vt:lpstr>
      <vt:lpstr>SOFTBALL TEAM VOLUNTEER POSITIONS</vt:lpstr>
      <vt:lpstr>OLYMPIC TOWN VOLUNTEER POSITIONS</vt:lpstr>
      <vt:lpstr>OEPNING CEREMONY &amp; DANCE VOLUNTEER POSITIONS</vt:lpstr>
      <vt:lpstr>EXPECTATIONS WHILE WORKING WITH ATHLETES</vt:lpstr>
      <vt:lpstr>GENERAL GUIDELINES  VOLUNTEER BEHAVIOR</vt:lpstr>
      <vt:lpstr>VOLUNTEER REGISTRATION</vt:lpstr>
      <vt:lpstr>THINGS TO REMEMBER</vt:lpstr>
      <vt:lpstr>THINGS TO REMEMBER CONT’D</vt:lpstr>
      <vt:lpstr>THANK YOU SO MUCH  FOR VOLUNTEERING AT OUR  STATE FALL GAMES!! WE WOULD NOT BE ABLE TO PROVIDE  QUALITY EVENTS FOR OUR ATHLETES  IF IT WASN’T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ORIENTATION</dc:title>
  <dc:creator>Liz Smith</dc:creator>
  <cp:lastModifiedBy>Liz Smith</cp:lastModifiedBy>
  <cp:revision>39</cp:revision>
  <dcterms:created xsi:type="dcterms:W3CDTF">2017-07-28T14:55:14Z</dcterms:created>
  <dcterms:modified xsi:type="dcterms:W3CDTF">2017-11-07T17:59:19Z</dcterms:modified>
</cp:coreProperties>
</file>