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handoutMasterIdLst>
    <p:handoutMasterId r:id="rId25"/>
  </p:handoutMasterIdLst>
  <p:sldIdLst>
    <p:sldId id="256" r:id="rId2"/>
    <p:sldId id="266" r:id="rId3"/>
    <p:sldId id="269" r:id="rId4"/>
    <p:sldId id="271" r:id="rId5"/>
    <p:sldId id="272" r:id="rId6"/>
    <p:sldId id="287" r:id="rId7"/>
    <p:sldId id="290" r:id="rId8"/>
    <p:sldId id="273" r:id="rId9"/>
    <p:sldId id="291" r:id="rId10"/>
    <p:sldId id="274" r:id="rId11"/>
    <p:sldId id="288" r:id="rId12"/>
    <p:sldId id="275" r:id="rId13"/>
    <p:sldId id="276" r:id="rId14"/>
    <p:sldId id="289" r:id="rId15"/>
    <p:sldId id="277" r:id="rId16"/>
    <p:sldId id="278" r:id="rId17"/>
    <p:sldId id="284" r:id="rId18"/>
    <p:sldId id="285" r:id="rId19"/>
    <p:sldId id="294" r:id="rId20"/>
    <p:sldId id="293" r:id="rId21"/>
    <p:sldId id="280" r:id="rId22"/>
    <p:sldId id="295" r:id="rId23"/>
    <p:sldId id="286" r:id="rId2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7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123086AA-59FD-49F2-8841-A22AB41FC580}" type="datetimeFigureOut">
              <a:rPr lang="en-US" smtClean="0"/>
              <a:t>11/7/2017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3AFCF65-CA5D-4D71-AEAE-B6FDC602CFC8}" type="slidenum">
              <a:rPr lang="en-US" smtClean="0"/>
              <a:t>‹#›</a:t>
            </a:fld>
            <a:endParaRPr lang="en-US"/>
          </a:p>
        </p:txBody>
      </p:sp>
    </p:spTree>
    <p:extLst>
      <p:ext uri="{BB962C8B-B14F-4D97-AF65-F5344CB8AC3E}">
        <p14:creationId xmlns:p14="http://schemas.microsoft.com/office/powerpoint/2010/main" val="29573724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55853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66851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07156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20281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3779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236223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7989B-53D8-48A7-B7E8-BE2CCA494CEC}"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20191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B7989B-53D8-48A7-B7E8-BE2CCA494CEC}"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282234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7989B-53D8-48A7-B7E8-BE2CCA494CEC}"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18920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79870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63374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7989B-53D8-48A7-B7E8-BE2CCA494CEC}" type="datetimeFigureOut">
              <a:rPr lang="en-US" smtClean="0"/>
              <a:t>11/7/2017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9973E-3EC4-4BF1-A393-C1074864C788}" type="slidenum">
              <a:rPr lang="en-US" smtClean="0"/>
              <a:t>‹#›</a:t>
            </a:fld>
            <a:endParaRPr lang="en-US"/>
          </a:p>
        </p:txBody>
      </p:sp>
    </p:spTree>
    <p:extLst>
      <p:ext uri="{BB962C8B-B14F-4D97-AF65-F5344CB8AC3E}">
        <p14:creationId xmlns:p14="http://schemas.microsoft.com/office/powerpoint/2010/main" val="40881151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bg2">
                <a:tint val="97000"/>
                <a:hueMod val="142000"/>
                <a:satMod val="200000"/>
                <a:lumMod val="118000"/>
              </a:schemeClr>
            </a:gs>
            <a:gs pos="42000">
              <a:srgbClr val="DE0000"/>
            </a:gs>
          </a:gsLst>
          <a:lin ang="17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74595" y="239150"/>
            <a:ext cx="9364394" cy="2264899"/>
          </a:xfrm>
        </p:spPr>
        <p:txBody>
          <a:bodyPr>
            <a:normAutofit/>
          </a:bodyPr>
          <a:lstStyle/>
          <a:p>
            <a:r>
              <a:rPr lang="en-US" b="1" i="1" dirty="0">
                <a:solidFill>
                  <a:schemeClr val="bg1"/>
                </a:solidFill>
              </a:rPr>
              <a:t>SPECIAL OLYMPICS GEORGIA</a:t>
            </a:r>
            <a:br>
              <a:rPr lang="en-US" b="1" i="1" dirty="0">
                <a:solidFill>
                  <a:schemeClr val="bg1"/>
                </a:solidFill>
              </a:rPr>
            </a:br>
            <a:r>
              <a:rPr lang="en-US" b="1" i="1" dirty="0">
                <a:solidFill>
                  <a:schemeClr val="bg1"/>
                </a:solidFill>
              </a:rPr>
              <a:t>VOLUNTEER ORIENTATION</a:t>
            </a:r>
          </a:p>
        </p:txBody>
      </p:sp>
      <p:sp>
        <p:nvSpPr>
          <p:cNvPr id="3" name="Subtitle 2"/>
          <p:cNvSpPr>
            <a:spLocks noGrp="1"/>
          </p:cNvSpPr>
          <p:nvPr>
            <p:ph type="subTitle" idx="1"/>
          </p:nvPr>
        </p:nvSpPr>
        <p:spPr>
          <a:xfrm>
            <a:off x="2629340" y="2912722"/>
            <a:ext cx="9209649" cy="1335721"/>
          </a:xfrm>
        </p:spPr>
        <p:txBody>
          <a:bodyPr>
            <a:normAutofit/>
          </a:bodyPr>
          <a:lstStyle/>
          <a:p>
            <a:r>
              <a:rPr lang="en-US" sz="3600" b="1" i="1" dirty="0">
                <a:solidFill>
                  <a:schemeClr val="bg1"/>
                </a:solidFill>
              </a:rPr>
              <a:t>STATE SUMMER GAMES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5513770"/>
            <a:ext cx="4400550" cy="1344230"/>
          </a:xfrm>
          <a:prstGeom prst="rect">
            <a:avLst/>
          </a:prstGeom>
        </p:spPr>
      </p:pic>
    </p:spTree>
    <p:extLst>
      <p:ext uri="{BB962C8B-B14F-4D97-AF65-F5344CB8AC3E}">
        <p14:creationId xmlns:p14="http://schemas.microsoft.com/office/powerpoint/2010/main" val="55514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FLAG FOOTBALL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095501" y="1690688"/>
            <a:ext cx="8946078" cy="4524315"/>
          </a:xfrm>
          <a:prstGeom prst="rect">
            <a:avLst/>
          </a:prstGeom>
        </p:spPr>
        <p:txBody>
          <a:bodyPr wrap="square">
            <a:spAutoFit/>
          </a:bodyPr>
          <a:lstStyle/>
          <a:p>
            <a:pPr marL="285750" indent="-285750">
              <a:buFont typeface="Arial" panose="020B0604020202020204" pitchFamily="34" charset="0"/>
              <a:buChar char="•"/>
            </a:pPr>
            <a:r>
              <a:rPr lang="en-US" altLang="en-US" sz="2400" dirty="0"/>
              <a:t>Athlete check in – check in athletes as they arrive. Verify their placement and numbers.</a:t>
            </a:r>
          </a:p>
          <a:p>
            <a:pPr marL="285750" indent="-285750">
              <a:buFont typeface="Arial" panose="020B0604020202020204" pitchFamily="34" charset="0"/>
              <a:buChar char="•"/>
            </a:pPr>
            <a:r>
              <a:rPr lang="en-US" altLang="en-US" sz="2400" dirty="0"/>
              <a:t>Score keeper – record and tally points by official’s signal.</a:t>
            </a:r>
          </a:p>
          <a:p>
            <a:pPr marL="285750" indent="-285750">
              <a:buFont typeface="Arial" panose="020B0604020202020204" pitchFamily="34" charset="0"/>
              <a:buChar char="•"/>
            </a:pPr>
            <a:r>
              <a:rPr lang="en-US" altLang="en-US" sz="2400" dirty="0"/>
              <a:t>Timer – keep time of games/control timer on scoreboard.</a:t>
            </a:r>
          </a:p>
          <a:p>
            <a:pPr marL="285750" indent="-285750">
              <a:buFont typeface="Arial" panose="020B0604020202020204" pitchFamily="34" charset="0"/>
              <a:buChar char="•"/>
            </a:pPr>
            <a:r>
              <a:rPr lang="en-US" altLang="en-US" sz="2400" dirty="0"/>
              <a:t>Ball retrievers – retrieve loose balls on field and assist athletes as needed.</a:t>
            </a:r>
          </a:p>
          <a:p>
            <a:pPr marL="285750" indent="-285750">
              <a:buFont typeface="Arial" panose="020B0604020202020204" pitchFamily="34" charset="0"/>
              <a:buChar char="•"/>
            </a:pPr>
            <a:r>
              <a:rPr lang="en-US" altLang="en-US" sz="2400" dirty="0"/>
              <a:t>Water station - assist with any water needs at the venue.</a:t>
            </a:r>
          </a:p>
          <a:p>
            <a:pPr marL="285750" indent="-285750">
              <a:buFont typeface="Arial" panose="020B0604020202020204" pitchFamily="34" charset="0"/>
              <a:buChar char="•"/>
            </a:pPr>
            <a:r>
              <a:rPr lang="en-US" altLang="en-US" sz="2400" dirty="0"/>
              <a:t>Awards – assist with the presentation of medals and ribbons, announces winners, escorts athletes to awards area, assist athletes into position.</a:t>
            </a:r>
          </a:p>
          <a:p>
            <a:pPr marL="285750" indent="-285750">
              <a:buFont typeface="Arial" panose="020B0604020202020204" pitchFamily="34" charset="0"/>
              <a:buChar char="•"/>
            </a:pPr>
            <a:r>
              <a:rPr lang="en-US" altLang="en-US" sz="2400" dirty="0"/>
              <a:t>Fans in the Stands – cheers for and encourages athletes as they compete. Can make signs or use shakers when available.</a:t>
            </a:r>
          </a:p>
        </p:txBody>
      </p:sp>
    </p:spTree>
    <p:extLst>
      <p:ext uri="{BB962C8B-B14F-4D97-AF65-F5344CB8AC3E}">
        <p14:creationId xmlns:p14="http://schemas.microsoft.com/office/powerpoint/2010/main" val="386580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GYMNASTICS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621478" y="1904444"/>
            <a:ext cx="8946078" cy="3785652"/>
          </a:xfrm>
          <a:prstGeom prst="rect">
            <a:avLst/>
          </a:prstGeom>
        </p:spPr>
        <p:txBody>
          <a:bodyPr wrap="square">
            <a:spAutoFit/>
          </a:bodyPr>
          <a:lstStyle/>
          <a:p>
            <a:pPr marL="342900" indent="-342900">
              <a:buFont typeface="Arial" panose="020B0604020202020204" pitchFamily="34" charset="0"/>
              <a:buChar char="•"/>
            </a:pPr>
            <a:r>
              <a:rPr lang="en-US" altLang="en-US" sz="2000" dirty="0"/>
              <a:t>Athlete check in – check in athletes as they arrive. </a:t>
            </a:r>
          </a:p>
          <a:p>
            <a:pPr marL="342900" indent="-342900">
              <a:buFont typeface="Arial" panose="020B0604020202020204" pitchFamily="34" charset="0"/>
              <a:buChar char="•"/>
            </a:pPr>
            <a:r>
              <a:rPr lang="en-US" altLang="en-US" sz="2000" dirty="0"/>
              <a:t>Scorekeepers - record the judge’s score on the appropriate sheet and rank the gymnasts according to the scores.</a:t>
            </a:r>
          </a:p>
          <a:p>
            <a:pPr marL="342900" indent="-342900">
              <a:buFont typeface="Arial" panose="020B0604020202020204" pitchFamily="34" charset="0"/>
              <a:buChar char="•"/>
            </a:pPr>
            <a:r>
              <a:rPr lang="en-US" altLang="en-US" sz="2000" dirty="0"/>
              <a:t>Line judge assistant - inform the head judge when a gymnast steps out of bounds during the floor exercise routine.  </a:t>
            </a:r>
          </a:p>
          <a:p>
            <a:pPr marL="342900" indent="-342900">
              <a:buFont typeface="Arial" panose="020B0604020202020204" pitchFamily="34" charset="0"/>
              <a:buChar char="•"/>
            </a:pPr>
            <a:r>
              <a:rPr lang="en-US" altLang="en-US" sz="2000" dirty="0"/>
              <a:t>Score flasher - flashes the gymnast’s score after performance.</a:t>
            </a:r>
          </a:p>
          <a:p>
            <a:pPr marL="342900" indent="-342900">
              <a:buFont typeface="Arial" panose="020B0604020202020204" pitchFamily="34" charset="0"/>
              <a:buChar char="•"/>
            </a:pPr>
            <a:r>
              <a:rPr lang="en-US" altLang="en-US" sz="2000" dirty="0"/>
              <a:t>Escort - marches in with the delegation. </a:t>
            </a:r>
          </a:p>
          <a:p>
            <a:pPr marL="342900" indent="-342900">
              <a:buFont typeface="Arial" panose="020B0604020202020204" pitchFamily="34" charset="0"/>
              <a:buChar char="•"/>
            </a:pPr>
            <a:r>
              <a:rPr lang="en-US" altLang="en-US" sz="2000" dirty="0"/>
              <a:t>Runners - takes scores from the judges table to the scorekeeper’s desk.</a:t>
            </a:r>
          </a:p>
          <a:p>
            <a:pPr marL="342900" indent="-342900">
              <a:buFont typeface="Arial" panose="020B0604020202020204" pitchFamily="34" charset="0"/>
              <a:buChar char="•"/>
            </a:pPr>
            <a:r>
              <a:rPr lang="en-US" altLang="en-US" sz="2000" dirty="0"/>
              <a:t>Awards – assist with the presentation of medals and ribbons, announces winners, escorts athletes to awards area, assist athletes into position.</a:t>
            </a:r>
          </a:p>
          <a:p>
            <a:pPr marL="342900" indent="-342900">
              <a:buFont typeface="Arial" panose="020B0604020202020204" pitchFamily="34" charset="0"/>
              <a:buChar char="•"/>
            </a:pPr>
            <a:r>
              <a:rPr lang="en-US" altLang="en-US" sz="2000" dirty="0"/>
              <a:t>Fans in the Stands – cheers for and encourages athletes as they compete. Can make signs or use shakers when available.</a:t>
            </a:r>
          </a:p>
        </p:txBody>
      </p:sp>
    </p:spTree>
    <p:extLst>
      <p:ext uri="{BB962C8B-B14F-4D97-AF65-F5344CB8AC3E}">
        <p14:creationId xmlns:p14="http://schemas.microsoft.com/office/powerpoint/2010/main" val="397070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TABLE TENNIS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22368" y="2093117"/>
            <a:ext cx="8934203" cy="3785652"/>
          </a:xfrm>
          <a:prstGeom prst="rect">
            <a:avLst/>
          </a:prstGeom>
        </p:spPr>
        <p:txBody>
          <a:bodyPr wrap="square">
            <a:spAutoFit/>
          </a:bodyPr>
          <a:lstStyle/>
          <a:p>
            <a:pPr marL="342900" indent="-342900">
              <a:buFont typeface="Arial" panose="020B0604020202020204" pitchFamily="34" charset="0"/>
              <a:buChar char="•"/>
            </a:pPr>
            <a:r>
              <a:rPr lang="en-US" altLang="en-US" sz="2400" dirty="0"/>
              <a:t>Athlete check in – Check in athletes as they arrive. </a:t>
            </a:r>
          </a:p>
          <a:p>
            <a:pPr marL="342900" indent="-342900">
              <a:buFont typeface="Arial" panose="020B0604020202020204" pitchFamily="34" charset="0"/>
              <a:buChar char="•"/>
            </a:pPr>
            <a:r>
              <a:rPr lang="en-US" altLang="en-US" sz="2400" dirty="0"/>
              <a:t>Ball chasers – retrieve loose balls.</a:t>
            </a:r>
          </a:p>
          <a:p>
            <a:pPr marL="342900" indent="-342900">
              <a:buFont typeface="Arial" panose="020B0604020202020204" pitchFamily="34" charset="0"/>
              <a:buChar char="•"/>
            </a:pPr>
            <a:r>
              <a:rPr lang="en-US" altLang="en-US" sz="2400" dirty="0"/>
              <a:t>Timers - keep time for the athletes. </a:t>
            </a:r>
          </a:p>
          <a:p>
            <a:pPr marL="342900" indent="-342900">
              <a:buFont typeface="Arial" panose="020B0604020202020204" pitchFamily="34" charset="0"/>
              <a:buChar char="•"/>
            </a:pPr>
            <a:r>
              <a:rPr lang="en-US" altLang="en-US" sz="2400" dirty="0"/>
              <a:t>Counters - keep track of the score.</a:t>
            </a:r>
          </a:p>
          <a:p>
            <a:pPr marL="342900" indent="-342900">
              <a:buFont typeface="Arial" panose="020B0604020202020204" pitchFamily="34" charset="0"/>
              <a:buChar char="•"/>
            </a:pPr>
            <a:r>
              <a:rPr lang="en-US" altLang="en-US" sz="2400" dirty="0"/>
              <a:t>Water stations – distribute water to athletes as needed.</a:t>
            </a:r>
          </a:p>
          <a:p>
            <a:pPr marL="342900" indent="-342900">
              <a:buFont typeface="Arial" panose="020B0604020202020204" pitchFamily="34" charset="0"/>
              <a:buChar char="•"/>
            </a:pPr>
            <a:r>
              <a:rPr lang="en-US" altLang="en-US" sz="2400" dirty="0"/>
              <a:t>Awards – assist with the presentation of medals and ribbons, announces winners, escorts athletes from courts to awards area, assist athletes into position.</a:t>
            </a:r>
          </a:p>
          <a:p>
            <a:pPr marL="342900" indent="-342900">
              <a:buFont typeface="Arial" panose="020B0604020202020204" pitchFamily="34" charset="0"/>
              <a:buChar char="•"/>
            </a:pPr>
            <a:r>
              <a:rPr lang="en-US" altLang="en-US" sz="2400" dirty="0"/>
              <a:t>Fans in the Stands – cheers for and encourages athletes as they compete. Can make signs or use shakers when available.</a:t>
            </a:r>
          </a:p>
        </p:txBody>
      </p:sp>
    </p:spTree>
    <p:extLst>
      <p:ext uri="{BB962C8B-B14F-4D97-AF65-F5344CB8AC3E}">
        <p14:creationId xmlns:p14="http://schemas.microsoft.com/office/powerpoint/2010/main" val="49878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TENNIS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596736" y="1980088"/>
            <a:ext cx="8851075" cy="3046988"/>
          </a:xfrm>
          <a:prstGeom prst="rect">
            <a:avLst/>
          </a:prstGeom>
        </p:spPr>
        <p:txBody>
          <a:bodyPr wrap="square">
            <a:spAutoFit/>
          </a:bodyPr>
          <a:lstStyle/>
          <a:p>
            <a:pPr marL="342900" indent="-342900">
              <a:buFont typeface="Arial" panose="020B0604020202020204" pitchFamily="34" charset="0"/>
              <a:buChar char="•"/>
            </a:pPr>
            <a:r>
              <a:rPr lang="en-US" altLang="en-US" sz="2400" dirty="0"/>
              <a:t>Athlete check in – Check in athletes as they arrive. </a:t>
            </a:r>
          </a:p>
          <a:p>
            <a:pPr marL="342900" indent="-342900">
              <a:buFont typeface="Arial" panose="020B0604020202020204" pitchFamily="34" charset="0"/>
              <a:buChar char="•"/>
            </a:pPr>
            <a:r>
              <a:rPr lang="en-US" altLang="en-US" sz="2400" dirty="0"/>
              <a:t>Ball chasers – retrieve loose balls.</a:t>
            </a:r>
          </a:p>
          <a:p>
            <a:pPr marL="342900" indent="-342900">
              <a:buFont typeface="Arial" panose="020B0604020202020204" pitchFamily="34" charset="0"/>
              <a:buChar char="•"/>
            </a:pPr>
            <a:r>
              <a:rPr lang="en-US" altLang="en-US" sz="2400" dirty="0"/>
              <a:t>Scorekeepers - keep track of the score.</a:t>
            </a:r>
          </a:p>
          <a:p>
            <a:pPr marL="342900" indent="-342900">
              <a:buFont typeface="Arial" panose="020B0604020202020204" pitchFamily="34" charset="0"/>
              <a:buChar char="•"/>
            </a:pPr>
            <a:r>
              <a:rPr lang="en-US" altLang="en-US" sz="2400" dirty="0"/>
              <a:t>Escorts – escort athletes to correct courts.</a:t>
            </a:r>
          </a:p>
          <a:p>
            <a:pPr marL="342900" indent="-342900">
              <a:buFont typeface="Arial" panose="020B0604020202020204" pitchFamily="34" charset="0"/>
              <a:buChar char="•"/>
            </a:pPr>
            <a:r>
              <a:rPr lang="en-US" altLang="en-US" sz="2400" dirty="0"/>
              <a:t>Water stations – distribute water to athletes as needed.</a:t>
            </a:r>
          </a:p>
          <a:p>
            <a:pPr marL="342900" indent="-342900">
              <a:buFont typeface="Arial" panose="020B0604020202020204" pitchFamily="34" charset="0"/>
              <a:buChar char="•"/>
            </a:pPr>
            <a:r>
              <a:rPr lang="en-US" altLang="en-US" sz="2400" dirty="0"/>
              <a:t>Awards – assist with the presentation of medals and ribbons, announces winners, escorts athletes from courts to awards area, assist athletes into position.</a:t>
            </a:r>
          </a:p>
        </p:txBody>
      </p:sp>
      <p:pic>
        <p:nvPicPr>
          <p:cNvPr id="6" name="Picture 5">
            <a:extLst>
              <a:ext uri="{FF2B5EF4-FFF2-40B4-BE49-F238E27FC236}">
                <a16:creationId xmlns:a16="http://schemas.microsoft.com/office/drawing/2014/main" id="{9A2105CA-27B6-4FBE-B733-E9FD19A49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70" y="1330036"/>
            <a:ext cx="1272723" cy="1912619"/>
          </a:xfrm>
          <a:prstGeom prst="rect">
            <a:avLst/>
          </a:prstGeom>
        </p:spPr>
      </p:pic>
    </p:spTree>
    <p:extLst>
      <p:ext uri="{BB962C8B-B14F-4D97-AF65-F5344CB8AC3E}">
        <p14:creationId xmlns:p14="http://schemas.microsoft.com/office/powerpoint/2010/main" val="291880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VOLLEYBALL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88623" y="1925781"/>
            <a:ext cx="8851075" cy="4524315"/>
          </a:xfrm>
          <a:prstGeom prst="rect">
            <a:avLst/>
          </a:prstGeom>
        </p:spPr>
        <p:txBody>
          <a:bodyPr wrap="square">
            <a:spAutoFit/>
          </a:bodyPr>
          <a:lstStyle/>
          <a:p>
            <a:pPr marL="342900" indent="-342900">
              <a:buFont typeface="Arial" panose="020B0604020202020204" pitchFamily="34" charset="0"/>
              <a:buChar char="•"/>
            </a:pPr>
            <a:r>
              <a:rPr lang="en-US" altLang="en-US" sz="2400" dirty="0"/>
              <a:t>Athlete check in – Check in athletes as they arrive. </a:t>
            </a:r>
          </a:p>
          <a:p>
            <a:pPr marL="342900" indent="-342900">
              <a:buFont typeface="Arial" panose="020B0604020202020204" pitchFamily="34" charset="0"/>
              <a:buChar char="•"/>
            </a:pPr>
            <a:r>
              <a:rPr lang="en-US" altLang="en-US" sz="2400" dirty="0"/>
              <a:t>Escorts – escort athletes to correct courts.</a:t>
            </a:r>
          </a:p>
          <a:p>
            <a:pPr marL="342900" indent="-342900">
              <a:buFont typeface="Arial" panose="020B0604020202020204" pitchFamily="34" charset="0"/>
              <a:buChar char="•"/>
            </a:pPr>
            <a:r>
              <a:rPr lang="en-US" altLang="en-US" sz="2400" dirty="0"/>
              <a:t>Scorekeepers – Keep track of the scores for each games while following rules of competition.</a:t>
            </a:r>
          </a:p>
          <a:p>
            <a:pPr marL="342900" indent="-342900">
              <a:buFont typeface="Arial" panose="020B0604020202020204" pitchFamily="34" charset="0"/>
              <a:buChar char="•"/>
            </a:pPr>
            <a:r>
              <a:rPr lang="en-US" altLang="en-US" sz="2400" dirty="0"/>
              <a:t>Linesmen – you will be given a flag, and then stand on the back of the court, judging in/out of bounds lines watching for foot faults while athletes are serving</a:t>
            </a:r>
          </a:p>
          <a:p>
            <a:pPr marL="342900" indent="-342900">
              <a:buFont typeface="Arial" panose="020B0604020202020204" pitchFamily="34" charset="0"/>
              <a:buChar char="•"/>
            </a:pPr>
            <a:r>
              <a:rPr lang="en-US" altLang="en-US" sz="2400" dirty="0"/>
              <a:t>Ball chasers – retrieve loose volleyballs during competition</a:t>
            </a:r>
          </a:p>
          <a:p>
            <a:pPr marL="342900" indent="-342900">
              <a:buFont typeface="Arial" panose="020B0604020202020204" pitchFamily="34" charset="0"/>
              <a:buChar char="•"/>
            </a:pPr>
            <a:r>
              <a:rPr lang="en-US" altLang="en-US" sz="2400" dirty="0"/>
              <a:t>Water stations – distribute water to athletes as needed</a:t>
            </a:r>
          </a:p>
          <a:p>
            <a:pPr marL="342900" indent="-342900">
              <a:buFont typeface="Arial" panose="020B0604020202020204" pitchFamily="34" charset="0"/>
              <a:buChar char="•"/>
            </a:pPr>
            <a:r>
              <a:rPr lang="en-US" altLang="en-US" sz="2400" dirty="0"/>
              <a:t>Awards – assist with the presentation of medals and ribbons, announces winners, escorts athletes from courts to awards area, assist athletes into position.</a:t>
            </a:r>
          </a:p>
        </p:txBody>
      </p:sp>
    </p:spTree>
    <p:extLst>
      <p:ext uri="{BB962C8B-B14F-4D97-AF65-F5344CB8AC3E}">
        <p14:creationId xmlns:p14="http://schemas.microsoft.com/office/powerpoint/2010/main" val="1892103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OLYMPIC TOWN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511138" y="2246414"/>
            <a:ext cx="6096000" cy="3046988"/>
          </a:xfrm>
          <a:prstGeom prst="rect">
            <a:avLst/>
          </a:prstGeom>
        </p:spPr>
        <p:txBody>
          <a:bodyPr>
            <a:spAutoFit/>
          </a:bodyPr>
          <a:lstStyle/>
          <a:p>
            <a:pPr marL="342900" indent="-342900">
              <a:buFont typeface="Arial" panose="020B0604020202020204" pitchFamily="34" charset="0"/>
              <a:buChar char="•"/>
            </a:pPr>
            <a:r>
              <a:rPr lang="en-US" altLang="en-US" sz="2400" dirty="0"/>
              <a:t>Olympic Town is a carnival like atmosphere that athletes can participate in when they are not competing. It will take place on Saturday</a:t>
            </a:r>
          </a:p>
          <a:p>
            <a:pPr marL="342900" indent="-342900">
              <a:buFont typeface="Arial" panose="020B0604020202020204" pitchFamily="34" charset="0"/>
              <a:buChar char="•"/>
            </a:pPr>
            <a:r>
              <a:rPr lang="en-US" altLang="en-US" sz="2400" dirty="0"/>
              <a:t>Booth volunteers – assist athletes with games, super slide, and crafts</a:t>
            </a:r>
          </a:p>
          <a:p>
            <a:pPr marL="342900" indent="-342900">
              <a:buFont typeface="Arial" panose="020B0604020202020204" pitchFamily="34" charset="0"/>
              <a:buChar char="•"/>
            </a:pPr>
            <a:r>
              <a:rPr lang="en-US" altLang="en-US" sz="2400" dirty="0"/>
              <a:t>Food and Drinks – hand out water, soda, popcorn to athletes</a:t>
            </a:r>
          </a:p>
        </p:txBody>
      </p:sp>
    </p:spTree>
    <p:extLst>
      <p:ext uri="{BB962C8B-B14F-4D97-AF65-F5344CB8AC3E}">
        <p14:creationId xmlns:p14="http://schemas.microsoft.com/office/powerpoint/2010/main" val="2743258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OEPNING CEREMONY &amp; DANCE</a:t>
            </a:r>
            <a:br>
              <a:rPr lang="en-US" b="1" i="1" dirty="0"/>
            </a:br>
            <a:r>
              <a:rPr lang="en-US" b="1" i="1" dirty="0"/>
              <a:t>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641765" y="2475616"/>
            <a:ext cx="6856021" cy="3416320"/>
          </a:xfrm>
          <a:prstGeom prst="rect">
            <a:avLst/>
          </a:prstGeom>
        </p:spPr>
        <p:txBody>
          <a:bodyPr wrap="square">
            <a:spAutoFit/>
          </a:bodyPr>
          <a:lstStyle/>
          <a:p>
            <a:pPr marL="285750" indent="-285750">
              <a:buFont typeface="Arial" panose="020B0604020202020204" pitchFamily="34" charset="0"/>
              <a:buChar char="•"/>
            </a:pPr>
            <a:r>
              <a:rPr lang="en-US" altLang="en-US" sz="2400" dirty="0"/>
              <a:t>Friday Evening</a:t>
            </a:r>
          </a:p>
          <a:p>
            <a:pPr marL="285750" indent="-285750">
              <a:buFont typeface="Arial" panose="020B0604020202020204" pitchFamily="34" charset="0"/>
              <a:buChar char="•"/>
            </a:pPr>
            <a:r>
              <a:rPr lang="en-US" altLang="en-US" sz="2400" dirty="0"/>
              <a:t>Volunteers:</a:t>
            </a:r>
          </a:p>
          <a:p>
            <a:pPr marL="742950" lvl="1" indent="-285750">
              <a:buFont typeface="Arial" panose="020B0604020202020204" pitchFamily="34" charset="0"/>
              <a:buChar char="•"/>
            </a:pPr>
            <a:r>
              <a:rPr lang="en-US" altLang="en-US" sz="2400" dirty="0"/>
              <a:t>Hand out program books</a:t>
            </a:r>
          </a:p>
          <a:p>
            <a:pPr marL="742950" lvl="1" indent="-285750">
              <a:buFont typeface="Arial" panose="020B0604020202020204" pitchFamily="34" charset="0"/>
              <a:buChar char="•"/>
            </a:pPr>
            <a:r>
              <a:rPr lang="en-US" altLang="en-US" sz="2400" dirty="0"/>
              <a:t>Organize the athlete parade line up</a:t>
            </a:r>
          </a:p>
          <a:p>
            <a:pPr marL="742950" lvl="1" indent="-285750">
              <a:buFont typeface="Arial" panose="020B0604020202020204" pitchFamily="34" charset="0"/>
              <a:buChar char="•"/>
            </a:pPr>
            <a:r>
              <a:rPr lang="en-US" altLang="en-US" sz="2400" dirty="0"/>
              <a:t>Escort attendees, greet athletes</a:t>
            </a:r>
          </a:p>
          <a:p>
            <a:pPr marL="742950" lvl="1" indent="-285750">
              <a:buFont typeface="Arial" panose="020B0604020202020204" pitchFamily="34" charset="0"/>
              <a:buChar char="•"/>
            </a:pPr>
            <a:r>
              <a:rPr lang="en-US" altLang="en-US" sz="2400" dirty="0"/>
              <a:t>Block aisles for the torch run</a:t>
            </a:r>
          </a:p>
          <a:p>
            <a:pPr marL="742950" lvl="1" indent="-285750">
              <a:buFont typeface="Arial" panose="020B0604020202020204" pitchFamily="34" charset="0"/>
              <a:buChar char="•"/>
            </a:pPr>
            <a:r>
              <a:rPr lang="en-US" altLang="en-US" sz="2400" dirty="0"/>
              <a:t>Hand out refreshments during dance</a:t>
            </a:r>
          </a:p>
          <a:p>
            <a:pPr marL="742950" lvl="1" indent="-285750">
              <a:buFont typeface="Arial" panose="020B0604020202020204" pitchFamily="34" charset="0"/>
              <a:buChar char="•"/>
            </a:pPr>
            <a:r>
              <a:rPr lang="en-US" altLang="en-US" sz="2400" dirty="0"/>
              <a:t>Crowd control during dance</a:t>
            </a:r>
          </a:p>
          <a:p>
            <a:pPr marL="742950" lvl="1" indent="-285750">
              <a:buFont typeface="Arial" panose="020B0604020202020204" pitchFamily="34" charset="0"/>
              <a:buChar char="•"/>
            </a:pPr>
            <a:r>
              <a:rPr lang="en-US" altLang="en-US" sz="2400" dirty="0"/>
              <a:t>Clean Up – chairs, tables, trash</a:t>
            </a:r>
          </a:p>
        </p:txBody>
      </p:sp>
    </p:spTree>
    <p:extLst>
      <p:ext uri="{BB962C8B-B14F-4D97-AF65-F5344CB8AC3E}">
        <p14:creationId xmlns:p14="http://schemas.microsoft.com/office/powerpoint/2010/main" val="202117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EXPECTATIONS WHILE WORKING</a:t>
            </a:r>
            <a:br>
              <a:rPr lang="en-US" b="1" i="1" dirty="0"/>
            </a:br>
            <a:r>
              <a:rPr lang="en-US" b="1" i="1" dirty="0"/>
              <a:t>WITH ATHLETES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335480" y="1935180"/>
            <a:ext cx="8696696" cy="4247317"/>
          </a:xfrm>
          <a:prstGeom prst="rect">
            <a:avLst/>
          </a:prstGeom>
        </p:spPr>
        <p:txBody>
          <a:bodyPr wrap="square">
            <a:spAutoFit/>
          </a:bodyPr>
          <a:lstStyle/>
          <a:p>
            <a:r>
              <a:rPr lang="en-US" altLang="en-US" dirty="0"/>
              <a:t>One of the biggest questions that new volunteers have is how to work with our athletes. If you are a new volunteer, here a few things to keep in mind:</a:t>
            </a:r>
          </a:p>
          <a:p>
            <a:pPr marL="742950" lvl="1" indent="-285750">
              <a:buFont typeface="Arial" panose="020B0604020202020204" pitchFamily="34" charset="0"/>
              <a:buChar char="•"/>
            </a:pPr>
            <a:r>
              <a:rPr lang="en-US" altLang="en-US" dirty="0"/>
              <a:t>Special Olympics offers competitions to children AND adults, so don’t assume that an athlete is a child. Make sure to talk to athletes like adults and with respect.</a:t>
            </a:r>
          </a:p>
          <a:p>
            <a:pPr marL="742950" lvl="1" indent="-285750">
              <a:buFont typeface="Arial" panose="020B0604020202020204" pitchFamily="34" charset="0"/>
              <a:buChar char="•"/>
            </a:pPr>
            <a:r>
              <a:rPr lang="en-US" altLang="en-US" dirty="0"/>
              <a:t>Many athletes like to hug, shake hands, give high fines, etc. You may reciprocate if the athlete initiates it and you are comfortable with that.</a:t>
            </a:r>
          </a:p>
          <a:p>
            <a:pPr marL="742950" lvl="1" indent="-285750">
              <a:buFont typeface="Arial" panose="020B0604020202020204" pitchFamily="34" charset="0"/>
              <a:buChar char="•"/>
            </a:pPr>
            <a:r>
              <a:rPr lang="en-US" altLang="en-US" dirty="0"/>
              <a:t>Some athletes are in wheelchairs – do not lean on their chairs.</a:t>
            </a:r>
          </a:p>
          <a:p>
            <a:pPr marL="742950" lvl="1" indent="-285750">
              <a:buFont typeface="Arial" panose="020B0604020202020204" pitchFamily="34" charset="0"/>
              <a:buChar char="•"/>
            </a:pPr>
            <a:r>
              <a:rPr lang="en-US" altLang="en-US" dirty="0"/>
              <a:t>Some athletes have speech impediments. If you cannot understand an athlete, ask them to repeat themselves or ask a coach or one of the athlete’s teammates to help you to understand. </a:t>
            </a:r>
          </a:p>
          <a:p>
            <a:pPr marL="742950" lvl="1" indent="-285750">
              <a:buFont typeface="Arial" panose="020B0604020202020204" pitchFamily="34" charset="0"/>
              <a:buChar char="•"/>
            </a:pPr>
            <a:r>
              <a:rPr lang="en-US" altLang="en-US" dirty="0"/>
              <a:t>There are some athletes that salivate excessively, are very stiff, or have other symptoms associated with their disability. Please do not stare.</a:t>
            </a:r>
          </a:p>
          <a:p>
            <a:pPr marL="742950" lvl="1" indent="-285750">
              <a:buFont typeface="Arial" panose="020B0604020202020204" pitchFamily="34" charset="0"/>
              <a:buChar char="•"/>
            </a:pPr>
            <a:r>
              <a:rPr lang="en-US" altLang="en-US" dirty="0"/>
              <a:t>Remember that respect of the dignity and effort of the athletes is the priority at Special Olympics. Pity is not part of the game.</a:t>
            </a:r>
          </a:p>
        </p:txBody>
      </p:sp>
    </p:spTree>
    <p:extLst>
      <p:ext uri="{BB962C8B-B14F-4D97-AF65-F5344CB8AC3E}">
        <p14:creationId xmlns:p14="http://schemas.microsoft.com/office/powerpoint/2010/main" val="3377763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GENERAL GUIDELINES </a:t>
            </a:r>
            <a:br>
              <a:rPr lang="en-US" b="1" i="1" dirty="0"/>
            </a:br>
            <a:r>
              <a:rPr lang="en-US" b="1" i="1" dirty="0"/>
              <a:t>VOLUNTEER BEHAVIOR</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41121" y="2064121"/>
            <a:ext cx="7972303" cy="3970318"/>
          </a:xfrm>
          <a:prstGeom prst="rect">
            <a:avLst/>
          </a:prstGeom>
        </p:spPr>
        <p:txBody>
          <a:bodyPr wrap="square">
            <a:spAutoFit/>
          </a:bodyPr>
          <a:lstStyle/>
          <a:p>
            <a:pPr marL="285750" indent="-285750">
              <a:buFont typeface="Arial" panose="020B0604020202020204" pitchFamily="34" charset="0"/>
              <a:buChar char="•"/>
            </a:pPr>
            <a:r>
              <a:rPr lang="en-US" altLang="en-US" dirty="0"/>
              <a:t>Volunteers may hug an athlete only when the athlete initiates the hug</a:t>
            </a:r>
          </a:p>
          <a:p>
            <a:pPr marL="285750" indent="-285750">
              <a:buFont typeface="Arial" panose="020B0604020202020204" pitchFamily="34" charset="0"/>
              <a:buChar char="•"/>
            </a:pPr>
            <a:r>
              <a:rPr lang="en-US" altLang="en-US" dirty="0"/>
              <a:t>Volunteers should not disrupt competitions in any way</a:t>
            </a:r>
          </a:p>
          <a:p>
            <a:pPr marL="285750" indent="-285750">
              <a:buFont typeface="Arial" panose="020B0604020202020204" pitchFamily="34" charset="0"/>
              <a:buChar char="•"/>
            </a:pPr>
            <a:r>
              <a:rPr lang="en-US" altLang="en-US" dirty="0"/>
              <a:t>Volunteers should encourage, not coach, the athletes</a:t>
            </a:r>
          </a:p>
          <a:p>
            <a:pPr marL="285750" indent="-285750">
              <a:buFont typeface="Arial" panose="020B0604020202020204" pitchFamily="34" charset="0"/>
              <a:buChar char="•"/>
            </a:pPr>
            <a:r>
              <a:rPr lang="en-US" altLang="en-US" dirty="0"/>
              <a:t>Volunteers should be friendly, not threatening or harassing to other volunteers or staff</a:t>
            </a:r>
          </a:p>
          <a:p>
            <a:pPr marL="285750" indent="-285750">
              <a:buFont typeface="Arial" panose="020B0604020202020204" pitchFamily="34" charset="0"/>
              <a:buChar char="•"/>
            </a:pPr>
            <a:r>
              <a:rPr lang="en-US" altLang="en-US" dirty="0"/>
              <a:t>All equipment, banners, t-shirts, and other materials used during competition is the property of SOGA or participating agencies. Please do not take any of these items including the blue volunteer bibs, which must be returned to volunteer registration when you have completed your assignment.</a:t>
            </a:r>
          </a:p>
          <a:p>
            <a:pPr marL="285750" indent="-285750">
              <a:buFont typeface="Arial" panose="020B0604020202020204" pitchFamily="34" charset="0"/>
              <a:buChar char="•"/>
            </a:pPr>
            <a:r>
              <a:rPr lang="en-US" altLang="en-US" dirty="0"/>
              <a:t>A situation may arise that causes a delay in competition. Please be patient and understand that the SOGA staff is doing all they can to resolve any issues so that competition can continue. During any downtime, get to know the athletes.</a:t>
            </a:r>
          </a:p>
          <a:p>
            <a:pPr marL="285750" indent="-285750">
              <a:buFont typeface="Arial" panose="020B0604020202020204" pitchFamily="34" charset="0"/>
              <a:buChar char="•"/>
            </a:pPr>
            <a:r>
              <a:rPr lang="en-US" altLang="en-US" dirty="0"/>
              <a:t>And above all else, HAVE FUN!</a:t>
            </a:r>
          </a:p>
        </p:txBody>
      </p:sp>
      <p:pic>
        <p:nvPicPr>
          <p:cNvPr id="6" name="Picture 5">
            <a:extLst>
              <a:ext uri="{FF2B5EF4-FFF2-40B4-BE49-F238E27FC236}">
                <a16:creationId xmlns:a16="http://schemas.microsoft.com/office/drawing/2014/main" id="{55F4C86C-A6EE-4E8E-B252-1C36511C5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 y="736270"/>
            <a:ext cx="1747804" cy="2618509"/>
          </a:xfrm>
          <a:prstGeom prst="rect">
            <a:avLst/>
          </a:prstGeom>
        </p:spPr>
      </p:pic>
    </p:spTree>
    <p:extLst>
      <p:ext uri="{BB962C8B-B14F-4D97-AF65-F5344CB8AC3E}">
        <p14:creationId xmlns:p14="http://schemas.microsoft.com/office/powerpoint/2010/main" val="16634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VOLUNTEER REGISTRATION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063834" y="1879455"/>
            <a:ext cx="8407730" cy="4524315"/>
          </a:xfrm>
          <a:prstGeom prst="rect">
            <a:avLst/>
          </a:prstGeom>
        </p:spPr>
        <p:txBody>
          <a:bodyPr wrap="square">
            <a:spAutoFit/>
          </a:bodyPr>
          <a:lstStyle/>
          <a:p>
            <a:pPr marL="285750" indent="-285750">
              <a:buFont typeface="Arial" panose="020B0604020202020204" pitchFamily="34" charset="0"/>
              <a:buChar char="•"/>
            </a:pPr>
            <a:r>
              <a:rPr lang="en-US" altLang="en-US" sz="2400" dirty="0"/>
              <a:t>When you arrive, please park in the </a:t>
            </a:r>
            <a:r>
              <a:rPr lang="en-US" altLang="en-US" sz="2400" dirty="0" err="1"/>
              <a:t>Peavine</a:t>
            </a:r>
            <a:r>
              <a:rPr lang="en-US" altLang="en-US" sz="2400" dirty="0"/>
              <a:t> Parking Deck. (Map of Emory University’s campus on next slide)</a:t>
            </a:r>
          </a:p>
          <a:p>
            <a:pPr marL="285750" indent="-285750">
              <a:buFont typeface="Arial" panose="020B0604020202020204" pitchFamily="34" charset="0"/>
              <a:buChar char="•"/>
            </a:pPr>
            <a:r>
              <a:rPr lang="en-US" altLang="en-US" sz="2400" dirty="0"/>
              <a:t>Across the street from the parking deck will be the main volunteer registration check-in table outside of the   Woodruff PE Center</a:t>
            </a:r>
          </a:p>
          <a:p>
            <a:pPr marL="285750" indent="-285750">
              <a:buFont typeface="Arial" panose="020B0604020202020204" pitchFamily="34" charset="0"/>
              <a:buChar char="•"/>
            </a:pPr>
            <a:r>
              <a:rPr lang="en-US" altLang="en-US" sz="2400" dirty="0"/>
              <a:t>BRING ID</a:t>
            </a:r>
          </a:p>
          <a:p>
            <a:pPr marL="285750" indent="-285750">
              <a:buFont typeface="Arial" panose="020B0604020202020204" pitchFamily="34" charset="0"/>
              <a:buChar char="•"/>
            </a:pPr>
            <a:r>
              <a:rPr lang="en-US" altLang="en-US" sz="2400" dirty="0"/>
              <a:t>You will receive a volunteer lanyard and nametag. Please return your lanyard to the table after your shift</a:t>
            </a:r>
          </a:p>
          <a:p>
            <a:pPr marL="285750" indent="-285750">
              <a:buFont typeface="Arial" panose="020B0604020202020204" pitchFamily="34" charset="0"/>
              <a:buChar char="•"/>
            </a:pPr>
            <a:r>
              <a:rPr lang="en-US" altLang="en-US" sz="2400" dirty="0"/>
              <a:t>You will then participate in a small training, giving direction on positions and placements</a:t>
            </a:r>
          </a:p>
          <a:p>
            <a:pPr marL="285750" indent="-285750">
              <a:buFont typeface="Arial" panose="020B0604020202020204" pitchFamily="34" charset="0"/>
              <a:buChar char="•"/>
            </a:pPr>
            <a:r>
              <a:rPr lang="en-US" altLang="en-US" sz="2400" dirty="0"/>
              <a:t>Any questions, find your volunteer coordinator or a SOGA staff person</a:t>
            </a:r>
          </a:p>
        </p:txBody>
      </p:sp>
    </p:spTree>
    <p:extLst>
      <p:ext uri="{BB962C8B-B14F-4D97-AF65-F5344CB8AC3E}">
        <p14:creationId xmlns:p14="http://schemas.microsoft.com/office/powerpoint/2010/main" val="363705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OUR MISSION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2600696" y="2208119"/>
            <a:ext cx="8003969" cy="2954655"/>
          </a:xfrm>
          <a:prstGeom prst="rect">
            <a:avLst/>
          </a:prstGeom>
          <a:noFill/>
        </p:spPr>
        <p:txBody>
          <a:bodyPr wrap="square" rtlCol="0">
            <a:spAutoFit/>
          </a:bodyPr>
          <a:lstStyle/>
          <a:p>
            <a:r>
              <a:rPr lang="en-US" altLang="en-US" sz="2400" dirty="0"/>
              <a:t>To provide year-round sports training and athletic competition in a variety of Olympic-type sports for all children and adults with intellectual disabilities, giving them continuing opportunities to develop physical fitness, demonstrate courage, experience joy, and participate in the sharing of gifts, skills, and friendship with their families, other Special Olympic athletes, and the community.</a:t>
            </a:r>
          </a:p>
          <a:p>
            <a:endParaRPr lang="en-US" dirty="0"/>
          </a:p>
        </p:txBody>
      </p:sp>
    </p:spTree>
    <p:extLst>
      <p:ext uri="{BB962C8B-B14F-4D97-AF65-F5344CB8AC3E}">
        <p14:creationId xmlns:p14="http://schemas.microsoft.com/office/powerpoint/2010/main" val="274790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948" y="0"/>
            <a:ext cx="10515600" cy="1325563"/>
          </a:xfrm>
        </p:spPr>
        <p:txBody>
          <a:bodyPr/>
          <a:lstStyle/>
          <a:p>
            <a:pPr algn="ctr"/>
            <a:endParaRPr lang="en-US" b="1" i="1"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pic>
        <p:nvPicPr>
          <p:cNvPr id="6" name="Picture 5">
            <a:extLst>
              <a:ext uri="{FF2B5EF4-FFF2-40B4-BE49-F238E27FC236}">
                <a16:creationId xmlns:a16="http://schemas.microsoft.com/office/drawing/2014/main" id="{C1351764-C54A-48F7-9904-F8668C79F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974" y="204651"/>
            <a:ext cx="8137299" cy="6287913"/>
          </a:xfrm>
          <a:prstGeom prst="rect">
            <a:avLst/>
          </a:prstGeom>
        </p:spPr>
      </p:pic>
    </p:spTree>
    <p:extLst>
      <p:ext uri="{BB962C8B-B14F-4D97-AF65-F5344CB8AC3E}">
        <p14:creationId xmlns:p14="http://schemas.microsoft.com/office/powerpoint/2010/main" val="151788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6" y="365125"/>
            <a:ext cx="10515600" cy="1325563"/>
          </a:xfrm>
        </p:spPr>
        <p:txBody>
          <a:bodyPr/>
          <a:lstStyle/>
          <a:p>
            <a:pPr algn="ctr"/>
            <a:r>
              <a:rPr lang="en-US" b="1" i="1" dirty="0"/>
              <a:t>THINGS TO REMEMBER</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29248" y="1695080"/>
            <a:ext cx="9262752" cy="4524315"/>
          </a:xfrm>
          <a:prstGeom prst="rect">
            <a:avLst/>
          </a:prstGeom>
        </p:spPr>
        <p:txBody>
          <a:bodyPr wrap="square">
            <a:spAutoFit/>
          </a:bodyPr>
          <a:lstStyle/>
          <a:p>
            <a:pPr marL="285750" indent="-285750">
              <a:buFont typeface="Arial" panose="020B0604020202020204" pitchFamily="34" charset="0"/>
              <a:buChar char="•"/>
            </a:pPr>
            <a:r>
              <a:rPr lang="en-US" altLang="en-US" sz="2400" dirty="0"/>
              <a:t>Make sure to arrive at your venue on time! Be sure to provide yourself time to get parked, checked in, etc. There will be instructions given for each position and if you are not present in time, you will miss your placement. Competitions WILL start on time and all volunteers will be assigned before competition starts. If you are not present when instructions are given and volunteers are assigned, there may not be a volunteer spot for you.</a:t>
            </a:r>
          </a:p>
          <a:p>
            <a:pPr marL="285750" indent="-285750">
              <a:buFont typeface="Arial" panose="020B0604020202020204" pitchFamily="34" charset="0"/>
              <a:buChar char="•"/>
            </a:pPr>
            <a:r>
              <a:rPr lang="en-US" altLang="en-US" sz="2400" dirty="0"/>
              <a:t>Food is not provided for volunteers so please remember to eat before or after your shift. You are welcome to bring a snack with you but you cannot stop to eat during your shift unless there is a break. </a:t>
            </a:r>
          </a:p>
          <a:p>
            <a:pPr marL="285750" indent="-285750">
              <a:buFont typeface="Arial" panose="020B0604020202020204" pitchFamily="34" charset="0"/>
              <a:buChar char="•"/>
            </a:pPr>
            <a:r>
              <a:rPr lang="en-US" altLang="en-US" sz="2400" dirty="0"/>
              <a:t>Water will be available at all venues. </a:t>
            </a:r>
          </a:p>
        </p:txBody>
      </p:sp>
    </p:spTree>
    <p:extLst>
      <p:ext uri="{BB962C8B-B14F-4D97-AF65-F5344CB8AC3E}">
        <p14:creationId xmlns:p14="http://schemas.microsoft.com/office/powerpoint/2010/main" val="2456579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960" y="377001"/>
            <a:ext cx="10515600" cy="1325563"/>
          </a:xfrm>
        </p:spPr>
        <p:txBody>
          <a:bodyPr/>
          <a:lstStyle/>
          <a:p>
            <a:pPr algn="ctr"/>
            <a:r>
              <a:rPr lang="en-US" b="1" i="1" dirty="0"/>
              <a:t>THINGS TO REMEMBER CONT’D</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02578" y="1892568"/>
            <a:ext cx="9262752" cy="3785652"/>
          </a:xfrm>
          <a:prstGeom prst="rect">
            <a:avLst/>
          </a:prstGeom>
        </p:spPr>
        <p:txBody>
          <a:bodyPr wrap="square">
            <a:spAutoFit/>
          </a:bodyPr>
          <a:lstStyle/>
          <a:p>
            <a:pPr marL="285750" indent="-285750">
              <a:buFont typeface="Arial" panose="020B0604020202020204" pitchFamily="34" charset="0"/>
              <a:buChar char="•"/>
            </a:pPr>
            <a:r>
              <a:rPr lang="en-US" altLang="en-US" sz="2400" dirty="0"/>
              <a:t>You are responsible for your personal possessions. </a:t>
            </a:r>
          </a:p>
          <a:p>
            <a:pPr marL="285750" indent="-285750">
              <a:buFont typeface="Arial" panose="020B0604020202020204" pitchFamily="34" charset="0"/>
              <a:buChar char="•"/>
            </a:pPr>
            <a:r>
              <a:rPr lang="en-US" altLang="en-US" sz="2400" dirty="0"/>
              <a:t>Check weather reports and dress appropriately &amp; comfortably (t-shirt, tennis shoes, etc.)</a:t>
            </a:r>
          </a:p>
          <a:p>
            <a:pPr marL="285750" indent="-285750">
              <a:buFont typeface="Arial" panose="020B0604020202020204" pitchFamily="34" charset="0"/>
              <a:buChar char="•"/>
            </a:pPr>
            <a:r>
              <a:rPr lang="en-US" altLang="en-US" sz="2400" dirty="0"/>
              <a:t>Competition goes on rain or shine so please plan on volunteering even if it rains. In cases of extreme weather, competitions may be delayed slightly or moved to a new location (you will be notified if competition has been moved).</a:t>
            </a:r>
          </a:p>
          <a:p>
            <a:pPr marL="285750" indent="-285750">
              <a:buFont typeface="Arial" panose="020B0604020202020204" pitchFamily="34" charset="0"/>
              <a:buChar char="•"/>
            </a:pPr>
            <a:r>
              <a:rPr lang="en-US" altLang="en-US" sz="2400" dirty="0"/>
              <a:t>Make sure to stay for your ENTIRE shift. Interruptions can cause major delays in competition. You are a vital part of how well the competitions run.</a:t>
            </a:r>
          </a:p>
        </p:txBody>
      </p:sp>
    </p:spTree>
    <p:extLst>
      <p:ext uri="{BB962C8B-B14F-4D97-AF65-F5344CB8AC3E}">
        <p14:creationId xmlns:p14="http://schemas.microsoft.com/office/powerpoint/2010/main" val="2584063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644" y="1338903"/>
            <a:ext cx="10657114" cy="2283071"/>
          </a:xfrm>
        </p:spPr>
        <p:txBody>
          <a:bodyPr>
            <a:noAutofit/>
          </a:bodyPr>
          <a:lstStyle/>
          <a:p>
            <a:pPr algn="ctr"/>
            <a:r>
              <a:rPr lang="en-US" sz="3200" b="1" i="1" dirty="0"/>
              <a:t>THANK YOU SO MUCH </a:t>
            </a:r>
            <a:br>
              <a:rPr lang="en-US" sz="3200" b="1" i="1" dirty="0"/>
            </a:br>
            <a:r>
              <a:rPr lang="en-US" sz="3200" b="1" i="1" dirty="0"/>
              <a:t>FOR VOLUNTEERING AT OUR </a:t>
            </a:r>
            <a:br>
              <a:rPr lang="en-US" sz="3200" b="1" i="1" dirty="0"/>
            </a:br>
            <a:r>
              <a:rPr lang="en-US" sz="3200" b="1" i="1" dirty="0"/>
              <a:t>STATE SUMMER GAMES!!</a:t>
            </a:r>
            <a:br>
              <a:rPr lang="en-US" sz="3200" b="1" i="1" dirty="0"/>
            </a:br>
            <a:r>
              <a:rPr lang="en-US" sz="3200" b="1" i="1" dirty="0"/>
              <a:t>WE WOULD NOT BE ABLE TO PROVIDE </a:t>
            </a:r>
            <a:br>
              <a:rPr lang="en-US" sz="3200" b="1" i="1" dirty="0"/>
            </a:br>
            <a:r>
              <a:rPr lang="en-US" sz="3200" b="1" i="1" dirty="0"/>
              <a:t>QUALITY EVENTS FOR OUR ATHLETES </a:t>
            </a:r>
            <a:br>
              <a:rPr lang="en-US" sz="3200" b="1" i="1" dirty="0"/>
            </a:br>
            <a:r>
              <a:rPr lang="en-US" sz="3200" b="1" i="1" dirty="0"/>
              <a:t>IF IT WASN’T FOR YOU!</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3828136" y="4444391"/>
            <a:ext cx="4750129" cy="923330"/>
          </a:xfrm>
          <a:prstGeom prst="rect">
            <a:avLst/>
          </a:prstGeom>
          <a:noFill/>
        </p:spPr>
        <p:txBody>
          <a:bodyPr wrap="square" rtlCol="0">
            <a:spAutoFit/>
          </a:bodyPr>
          <a:lstStyle/>
          <a:p>
            <a:r>
              <a:rPr lang="en-US" dirty="0"/>
              <a:t>For questions or concerns, please contact</a:t>
            </a:r>
          </a:p>
          <a:p>
            <a:r>
              <a:rPr lang="en-US" dirty="0"/>
              <a:t>Liz Smith, Volunteer and Event Manager </a:t>
            </a:r>
          </a:p>
          <a:p>
            <a:r>
              <a:rPr lang="en-US" dirty="0"/>
              <a:t>229-712-9973</a:t>
            </a:r>
          </a:p>
        </p:txBody>
      </p:sp>
      <p:sp>
        <p:nvSpPr>
          <p:cNvPr id="6" name="Subtitle 2"/>
          <p:cNvSpPr txBox="1">
            <a:spLocks/>
          </p:cNvSpPr>
          <p:nvPr/>
        </p:nvSpPr>
        <p:spPr>
          <a:xfrm>
            <a:off x="4721431" y="6190139"/>
            <a:ext cx="9209649" cy="13357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1" dirty="0"/>
              <a:t>BE A FAN. BRING OUT THE CHAMPION IN EVERYONE.</a:t>
            </a:r>
            <a:r>
              <a:rPr lang="en-US" sz="1800" b="1" i="1" dirty="0">
                <a:solidFill>
                  <a:schemeClr val="bg1"/>
                </a:solidFill>
              </a:rPr>
              <a:t>.</a:t>
            </a:r>
          </a:p>
        </p:txBody>
      </p:sp>
    </p:spTree>
    <p:extLst>
      <p:ext uri="{BB962C8B-B14F-4D97-AF65-F5344CB8AC3E}">
        <p14:creationId xmlns:p14="http://schemas.microsoft.com/office/powerpoint/2010/main" val="125211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STATE SUMMER GAMES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2790702" y="1983179"/>
            <a:ext cx="8395854" cy="4431983"/>
          </a:xfrm>
          <a:prstGeom prst="rect">
            <a:avLst/>
          </a:prstGeom>
          <a:noFill/>
        </p:spPr>
        <p:txBody>
          <a:bodyPr wrap="square" rtlCol="0">
            <a:spAutoFit/>
          </a:bodyPr>
          <a:lstStyle/>
          <a:p>
            <a:pPr marL="342900" indent="-342900">
              <a:buFont typeface="Arial" panose="020B0604020202020204" pitchFamily="34" charset="0"/>
              <a:buChar char="•"/>
            </a:pPr>
            <a:r>
              <a:rPr lang="en-US" altLang="en-US" sz="2400" dirty="0"/>
              <a:t>Nearly 2,000 athletes from around the state compete in aquatics, athletics, flag football, gymnastics, soccer, table tennis, tennis and volleyball with over 500 coaches to guide them in competition.</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r>
              <a:rPr lang="en-US" altLang="en-US" sz="2400" dirty="0"/>
              <a:t>Over 1,500 volunteers will be on hand the weekend of the games.</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r>
              <a:rPr lang="en-US" altLang="en-US" sz="2400" dirty="0"/>
              <a:t>Competition begins on Friday and ends Sunday with the Opening Ceremony Friday evening and Victory Dance immediately following the Ceremonies.</a:t>
            </a:r>
          </a:p>
          <a:p>
            <a:endParaRPr lang="en-US" dirty="0"/>
          </a:p>
        </p:txBody>
      </p:sp>
      <p:pic>
        <p:nvPicPr>
          <p:cNvPr id="6" name="Picture 5">
            <a:extLst>
              <a:ext uri="{FF2B5EF4-FFF2-40B4-BE49-F238E27FC236}">
                <a16:creationId xmlns:a16="http://schemas.microsoft.com/office/drawing/2014/main" id="{37040630-0A9B-4F59-9543-B6617E47E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10" y="783771"/>
            <a:ext cx="1769441" cy="2663604"/>
          </a:xfrm>
          <a:prstGeom prst="rect">
            <a:avLst/>
          </a:prstGeom>
        </p:spPr>
      </p:pic>
    </p:spTree>
    <p:extLst>
      <p:ext uri="{BB962C8B-B14F-4D97-AF65-F5344CB8AC3E}">
        <p14:creationId xmlns:p14="http://schemas.microsoft.com/office/powerpoint/2010/main" val="257543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VENUES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4" name="TextBox 3"/>
          <p:cNvSpPr txBox="1"/>
          <p:nvPr/>
        </p:nvSpPr>
        <p:spPr>
          <a:xfrm>
            <a:off x="1749288" y="2137558"/>
            <a:ext cx="4556509" cy="2308324"/>
          </a:xfrm>
          <a:prstGeom prst="rect">
            <a:avLst/>
          </a:prstGeom>
          <a:noFill/>
        </p:spPr>
        <p:txBody>
          <a:bodyPr wrap="square" rtlCol="0">
            <a:spAutoFit/>
          </a:bodyPr>
          <a:lstStyle/>
          <a:p>
            <a:pPr marL="342900" indent="-342900">
              <a:buFont typeface="Arial" panose="020B0604020202020204" pitchFamily="34" charset="0"/>
              <a:buChar char="•"/>
              <a:defRPr/>
            </a:pPr>
            <a:r>
              <a:rPr lang="en-US" altLang="en-US" sz="2400" dirty="0"/>
              <a:t>Aquatics</a:t>
            </a:r>
          </a:p>
          <a:p>
            <a:pPr marL="342900" indent="-342900">
              <a:buFont typeface="Arial" panose="020B0604020202020204" pitchFamily="34" charset="0"/>
              <a:buChar char="•"/>
              <a:defRPr/>
            </a:pPr>
            <a:r>
              <a:rPr lang="en-US" altLang="en-US" sz="2400" dirty="0"/>
              <a:t>Athletics (Track and Field &amp; Long Distance Running/Walking)</a:t>
            </a:r>
          </a:p>
          <a:p>
            <a:pPr marL="342900" indent="-342900">
              <a:buFont typeface="Arial" panose="020B0604020202020204" pitchFamily="34" charset="0"/>
              <a:buChar char="•"/>
              <a:defRPr/>
            </a:pPr>
            <a:r>
              <a:rPr lang="en-US" altLang="en-US" sz="2400" dirty="0"/>
              <a:t>Flag Football</a:t>
            </a:r>
          </a:p>
          <a:p>
            <a:pPr marL="342900" indent="-342900">
              <a:buFont typeface="Arial" panose="020B0604020202020204" pitchFamily="34" charset="0"/>
              <a:buChar char="•"/>
              <a:defRPr/>
            </a:pPr>
            <a:r>
              <a:rPr lang="en-US" altLang="en-US" sz="2400" dirty="0"/>
              <a:t>Rhythmic Gymnastics</a:t>
            </a:r>
          </a:p>
        </p:txBody>
      </p:sp>
      <p:sp>
        <p:nvSpPr>
          <p:cNvPr id="6" name="TextBox 5"/>
          <p:cNvSpPr txBox="1"/>
          <p:nvPr/>
        </p:nvSpPr>
        <p:spPr>
          <a:xfrm>
            <a:off x="7101444" y="2137558"/>
            <a:ext cx="4512624" cy="2308324"/>
          </a:xfrm>
          <a:prstGeom prst="rect">
            <a:avLst/>
          </a:prstGeom>
          <a:noFill/>
        </p:spPr>
        <p:txBody>
          <a:bodyPr wrap="square" rtlCol="0">
            <a:spAutoFit/>
          </a:bodyPr>
          <a:lstStyle/>
          <a:p>
            <a:pPr marL="342900" indent="-342900">
              <a:buFont typeface="Arial" panose="020B0604020202020204" pitchFamily="34" charset="0"/>
              <a:buChar char="•"/>
              <a:defRPr/>
            </a:pPr>
            <a:r>
              <a:rPr lang="en-US" altLang="en-US" sz="2400" dirty="0"/>
              <a:t>Soccer</a:t>
            </a:r>
          </a:p>
          <a:p>
            <a:pPr marL="342900" indent="-342900">
              <a:buFont typeface="Arial" panose="020B0604020202020204" pitchFamily="34" charset="0"/>
              <a:buChar char="•"/>
              <a:defRPr/>
            </a:pPr>
            <a:r>
              <a:rPr lang="en-US" altLang="en-US" sz="2400" dirty="0"/>
              <a:t>Table Tennis</a:t>
            </a:r>
          </a:p>
          <a:p>
            <a:pPr marL="342900" indent="-342900">
              <a:buFont typeface="Arial" panose="020B0604020202020204" pitchFamily="34" charset="0"/>
              <a:buChar char="•"/>
              <a:defRPr/>
            </a:pPr>
            <a:r>
              <a:rPr lang="en-US" altLang="en-US" sz="2400" dirty="0"/>
              <a:t>Tennis</a:t>
            </a:r>
          </a:p>
          <a:p>
            <a:pPr marL="342900" indent="-342900">
              <a:buFont typeface="Arial" panose="020B0604020202020204" pitchFamily="34" charset="0"/>
              <a:buChar char="•"/>
              <a:defRPr/>
            </a:pPr>
            <a:r>
              <a:rPr lang="en-US" altLang="en-US" sz="2400" dirty="0"/>
              <a:t>Volleyball</a:t>
            </a:r>
          </a:p>
          <a:p>
            <a:pPr marL="342900" indent="-342900">
              <a:buFont typeface="Arial" panose="020B0604020202020204" pitchFamily="34" charset="0"/>
              <a:buChar char="•"/>
              <a:defRPr/>
            </a:pPr>
            <a:r>
              <a:rPr lang="en-US" altLang="en-US" sz="2400" dirty="0"/>
              <a:t>Olympic Town</a:t>
            </a:r>
          </a:p>
          <a:p>
            <a:pPr marL="342900" indent="-342900">
              <a:buFont typeface="Arial" panose="020B0604020202020204" pitchFamily="34" charset="0"/>
              <a:buChar char="•"/>
              <a:defRPr/>
            </a:pPr>
            <a:r>
              <a:rPr lang="en-US" altLang="en-US" sz="2400" dirty="0"/>
              <a:t>Opening Ceremony &amp; Dance</a:t>
            </a:r>
          </a:p>
        </p:txBody>
      </p:sp>
    </p:spTree>
    <p:extLst>
      <p:ext uri="{BB962C8B-B14F-4D97-AF65-F5344CB8AC3E}">
        <p14:creationId xmlns:p14="http://schemas.microsoft.com/office/powerpoint/2010/main" val="277042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AQUATICS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050473" y="1690688"/>
            <a:ext cx="8542317" cy="3785652"/>
          </a:xfrm>
          <a:prstGeom prst="rect">
            <a:avLst/>
          </a:prstGeom>
        </p:spPr>
        <p:txBody>
          <a:bodyPr wrap="square">
            <a:spAutoFit/>
          </a:bodyPr>
          <a:lstStyle/>
          <a:p>
            <a:pPr marL="342900" indent="-342900">
              <a:buFont typeface="Arial" panose="020B0604020202020204" pitchFamily="34" charset="0"/>
              <a:buChar char="•"/>
            </a:pPr>
            <a:r>
              <a:rPr lang="en-US" altLang="en-US" sz="2000" dirty="0"/>
              <a:t>Athlete check in – Check in athletes as they arrive. Verify their placement and numbers.</a:t>
            </a:r>
          </a:p>
          <a:p>
            <a:pPr marL="342900" indent="-342900">
              <a:buFont typeface="Arial" panose="020B0604020202020204" pitchFamily="34" charset="0"/>
              <a:buChar char="•"/>
            </a:pPr>
            <a:r>
              <a:rPr lang="en-US" altLang="en-US" sz="2000" dirty="0"/>
              <a:t>Bull pen assistants - Keep athletes on task and assist in calling the next round of athletes to competition. </a:t>
            </a:r>
          </a:p>
          <a:p>
            <a:pPr marL="342900" indent="-342900">
              <a:buFont typeface="Arial" panose="020B0604020202020204" pitchFamily="34" charset="0"/>
              <a:buChar char="•"/>
            </a:pPr>
            <a:r>
              <a:rPr lang="en-US" altLang="en-US" sz="2000" dirty="0"/>
              <a:t>Timers - keep time for the athletes during competition.</a:t>
            </a:r>
          </a:p>
          <a:p>
            <a:pPr marL="342900" indent="-342900">
              <a:buFont typeface="Arial" panose="020B0604020202020204" pitchFamily="34" charset="0"/>
              <a:buChar char="•"/>
            </a:pPr>
            <a:r>
              <a:rPr lang="en-US" altLang="en-US" sz="2000" dirty="0"/>
              <a:t>Escorts - assist athletes in WALKING around the pool to their correct lane.</a:t>
            </a:r>
          </a:p>
          <a:p>
            <a:pPr marL="342900" indent="-342900">
              <a:buFont typeface="Arial" panose="020B0604020202020204" pitchFamily="34" charset="0"/>
              <a:buChar char="•"/>
            </a:pPr>
            <a:r>
              <a:rPr lang="en-US" altLang="en-US" sz="2000" dirty="0"/>
              <a:t>Announcers – announces athlete names, heats, and awards</a:t>
            </a:r>
          </a:p>
          <a:p>
            <a:pPr marL="342900" indent="-342900">
              <a:buFont typeface="Arial" panose="020B0604020202020204" pitchFamily="34" charset="0"/>
              <a:buChar char="•"/>
            </a:pPr>
            <a:r>
              <a:rPr lang="en-US" altLang="en-US" sz="2000" dirty="0"/>
              <a:t>Awards – assist with the presentation of medals and ribbons, announces winners, escorts athletes to awards area, assist athletes into position.</a:t>
            </a:r>
          </a:p>
          <a:p>
            <a:pPr marL="342900" indent="-342900">
              <a:buFont typeface="Arial" panose="020B0604020202020204" pitchFamily="34" charset="0"/>
              <a:buChar char="•"/>
            </a:pPr>
            <a:r>
              <a:rPr lang="en-US" altLang="en-US" sz="2000" dirty="0"/>
              <a:t>Fans in the Stands – cheers for and encourages </a:t>
            </a:r>
          </a:p>
          <a:p>
            <a:r>
              <a:rPr lang="en-US" altLang="en-US" sz="2000" dirty="0"/>
              <a:t>	athletes as they compete. </a:t>
            </a:r>
          </a:p>
          <a:p>
            <a:r>
              <a:rPr lang="en-US" altLang="en-US" sz="2000" dirty="0"/>
              <a:t>	Can make signs or use shakers when available.</a:t>
            </a:r>
          </a:p>
        </p:txBody>
      </p:sp>
      <p:pic>
        <p:nvPicPr>
          <p:cNvPr id="6" name="Picture 5">
            <a:extLst>
              <a:ext uri="{FF2B5EF4-FFF2-40B4-BE49-F238E27FC236}">
                <a16:creationId xmlns:a16="http://schemas.microsoft.com/office/drawing/2014/main" id="{404F0C5F-7E41-4E00-A438-5FD572E10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217" y="4692335"/>
            <a:ext cx="3325092" cy="1833758"/>
          </a:xfrm>
          <a:prstGeom prst="rect">
            <a:avLst/>
          </a:prstGeom>
        </p:spPr>
      </p:pic>
    </p:spTree>
    <p:extLst>
      <p:ext uri="{BB962C8B-B14F-4D97-AF65-F5344CB8AC3E}">
        <p14:creationId xmlns:p14="http://schemas.microsoft.com/office/powerpoint/2010/main" val="18175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ATHLETICS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30236" y="2207199"/>
            <a:ext cx="8637319" cy="3416320"/>
          </a:xfrm>
          <a:prstGeom prst="rect">
            <a:avLst/>
          </a:prstGeom>
        </p:spPr>
        <p:txBody>
          <a:bodyPr wrap="square">
            <a:spAutoFit/>
          </a:bodyPr>
          <a:lstStyle/>
          <a:p>
            <a:pPr marL="285750" indent="-285750">
              <a:buFont typeface="Arial" panose="020B0604020202020204" pitchFamily="34" charset="0"/>
              <a:buChar char="•"/>
            </a:pPr>
            <a:r>
              <a:rPr lang="en-US" altLang="en-US" sz="2400" dirty="0"/>
              <a:t>Athlete check in – Check in athletes as they arrive. Verify their placement and numbers.</a:t>
            </a:r>
          </a:p>
          <a:p>
            <a:pPr marL="285750" indent="-285750">
              <a:buFont typeface="Arial" panose="020B0604020202020204" pitchFamily="34" charset="0"/>
              <a:buChar char="•"/>
            </a:pPr>
            <a:r>
              <a:rPr lang="en-US" altLang="en-US" sz="2400" dirty="0"/>
              <a:t>Heat tables - keep athletes on task; assist in calling the next round of athletes to competition. </a:t>
            </a:r>
          </a:p>
          <a:p>
            <a:pPr marL="285750" indent="-285750">
              <a:buFont typeface="Arial" panose="020B0604020202020204" pitchFamily="34" charset="0"/>
              <a:buChar char="•"/>
            </a:pPr>
            <a:r>
              <a:rPr lang="en-US" altLang="en-US" sz="2400" dirty="0"/>
              <a:t>Heat tents - receive athletes preparing for competition and keep athletes on task and ready to compete.</a:t>
            </a:r>
          </a:p>
          <a:p>
            <a:pPr marL="285750" indent="-285750">
              <a:buFont typeface="Arial" panose="020B0604020202020204" pitchFamily="34" charset="0"/>
              <a:buChar char="•"/>
            </a:pPr>
            <a:r>
              <a:rPr lang="en-US" altLang="en-US" sz="2400" dirty="0"/>
              <a:t>Escorts - assist athletes in WALKING around track and arriving to the correct event location.</a:t>
            </a:r>
          </a:p>
          <a:p>
            <a:pPr marL="285750" indent="-285750">
              <a:buFont typeface="Arial" panose="020B0604020202020204" pitchFamily="34" charset="0"/>
              <a:buChar char="•"/>
            </a:pPr>
            <a:r>
              <a:rPr lang="en-US" altLang="en-US" sz="2400" dirty="0"/>
              <a:t>Timers - keep time for the athletes. </a:t>
            </a:r>
          </a:p>
        </p:txBody>
      </p:sp>
    </p:spTree>
    <p:extLst>
      <p:ext uri="{BB962C8B-B14F-4D97-AF65-F5344CB8AC3E}">
        <p14:creationId xmlns:p14="http://schemas.microsoft.com/office/powerpoint/2010/main" val="2177667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1" y="365125"/>
            <a:ext cx="10878787" cy="1325563"/>
          </a:xfrm>
        </p:spPr>
        <p:txBody>
          <a:bodyPr/>
          <a:lstStyle/>
          <a:p>
            <a:pPr algn="ctr"/>
            <a:r>
              <a:rPr lang="en-US" b="1" i="1" dirty="0"/>
              <a:t>ATHLETICS VOLUNTEER POSITIONS (CONT’D)</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47109" y="1969692"/>
            <a:ext cx="8637319" cy="3785652"/>
          </a:xfrm>
          <a:prstGeom prst="rect">
            <a:avLst/>
          </a:prstGeom>
        </p:spPr>
        <p:txBody>
          <a:bodyPr wrap="square">
            <a:spAutoFit/>
          </a:bodyPr>
          <a:lstStyle/>
          <a:p>
            <a:pPr marL="285750" indent="-285750">
              <a:buFont typeface="Arial" panose="020B0604020202020204" pitchFamily="34" charset="0"/>
              <a:buChar char="•"/>
            </a:pPr>
            <a:r>
              <a:rPr lang="en-US" altLang="en-US" sz="2400" dirty="0"/>
              <a:t>Runners - run times and scores to appropriate volunteers.</a:t>
            </a:r>
          </a:p>
          <a:p>
            <a:pPr marL="285750" indent="-285750">
              <a:buFont typeface="Arial" panose="020B0604020202020204" pitchFamily="34" charset="0"/>
              <a:buChar char="•"/>
            </a:pPr>
            <a:r>
              <a:rPr lang="en-US" altLang="en-US" sz="2400" dirty="0"/>
              <a:t>Pick up tents - receive athletes after their competition  and congratulate and wait for their coaches to pick them up.</a:t>
            </a:r>
          </a:p>
          <a:p>
            <a:pPr marL="285750" indent="-285750">
              <a:buFont typeface="Arial" panose="020B0604020202020204" pitchFamily="34" charset="0"/>
              <a:buChar char="•"/>
            </a:pPr>
            <a:r>
              <a:rPr lang="en-US" altLang="en-US" sz="2400" dirty="0"/>
              <a:t>Station volunteers – assist athletes and officials and various stations including long jump, shot put, and softball throw.</a:t>
            </a:r>
          </a:p>
          <a:p>
            <a:pPr marL="285750" indent="-285750">
              <a:buFont typeface="Arial" panose="020B0604020202020204" pitchFamily="34" charset="0"/>
              <a:buChar char="•"/>
            </a:pPr>
            <a:r>
              <a:rPr lang="en-US" altLang="en-US" sz="2400" dirty="0"/>
              <a:t>Awards – assist with the presentation of medals and ribbons, announces winners, escorts athletes to awards area, assist athletes into position.</a:t>
            </a:r>
          </a:p>
          <a:p>
            <a:pPr marL="285750" indent="-285750">
              <a:buFont typeface="Arial" panose="020B0604020202020204" pitchFamily="34" charset="0"/>
              <a:buChar char="•"/>
            </a:pPr>
            <a:r>
              <a:rPr lang="en-US" altLang="en-US" sz="2400" dirty="0"/>
              <a:t>Fans in the Stands – cheers for and encourages athletes as they compete. Can make signs or use shakers when available.</a:t>
            </a:r>
          </a:p>
        </p:txBody>
      </p:sp>
    </p:spTree>
    <p:extLst>
      <p:ext uri="{BB962C8B-B14F-4D97-AF65-F5344CB8AC3E}">
        <p14:creationId xmlns:p14="http://schemas.microsoft.com/office/powerpoint/2010/main" val="302221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SOCCER TEAM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037113" y="1948335"/>
            <a:ext cx="9041082" cy="3785652"/>
          </a:xfrm>
          <a:prstGeom prst="rect">
            <a:avLst/>
          </a:prstGeom>
        </p:spPr>
        <p:txBody>
          <a:bodyPr wrap="square">
            <a:spAutoFit/>
          </a:bodyPr>
          <a:lstStyle/>
          <a:p>
            <a:pPr marL="285750" indent="-285750">
              <a:buFont typeface="Arial" panose="020B0604020202020204" pitchFamily="34" charset="0"/>
              <a:buChar char="•"/>
              <a:tabLst>
                <a:tab pos="274320" algn="l"/>
              </a:tabLst>
              <a:defRPr/>
            </a:pPr>
            <a:r>
              <a:rPr lang="en-US" sz="2000" dirty="0"/>
              <a:t>Volunteer Registration - Check – in volunteers at venue. </a:t>
            </a:r>
          </a:p>
          <a:p>
            <a:pPr marL="742950" lvl="1" indent="-285750">
              <a:buFont typeface="Arial" panose="020B0604020202020204" pitchFamily="34" charset="0"/>
              <a:buChar char="•"/>
              <a:tabLst>
                <a:tab pos="274320" algn="l"/>
              </a:tabLst>
              <a:defRPr/>
            </a:pPr>
            <a:r>
              <a:rPr lang="en-US" sz="2000" dirty="0"/>
              <a:t>This is technically the 2nd registration; Woodruff PE Center is 1st!</a:t>
            </a:r>
          </a:p>
          <a:p>
            <a:pPr marL="285750" indent="-285750">
              <a:buFont typeface="Arial" panose="020B0604020202020204" pitchFamily="34" charset="0"/>
              <a:buChar char="•"/>
              <a:tabLst>
                <a:tab pos="274320" algn="l"/>
              </a:tabLst>
              <a:defRPr/>
            </a:pPr>
            <a:r>
              <a:rPr lang="en-US" sz="2000" dirty="0"/>
              <a:t>Athlete Check – In - Register athletes / agencies.  </a:t>
            </a:r>
          </a:p>
          <a:p>
            <a:pPr marL="742950" lvl="1" indent="-285750">
              <a:buFont typeface="Arial" panose="020B0604020202020204" pitchFamily="34" charset="0"/>
              <a:buChar char="•"/>
              <a:tabLst>
                <a:tab pos="274320" algn="l"/>
              </a:tabLst>
              <a:defRPr/>
            </a:pPr>
            <a:r>
              <a:rPr lang="en-US" sz="2000" dirty="0"/>
              <a:t>Ask Venue Director for exact instructions.</a:t>
            </a:r>
          </a:p>
          <a:p>
            <a:pPr marL="285750" indent="-285750">
              <a:buFont typeface="Arial" panose="020B0604020202020204" pitchFamily="34" charset="0"/>
              <a:buChar char="•"/>
              <a:tabLst>
                <a:tab pos="274320" algn="l"/>
              </a:tabLst>
              <a:defRPr/>
            </a:pPr>
            <a:r>
              <a:rPr lang="en-US" sz="2000" dirty="0"/>
              <a:t>Escorts - Assist athletes in WALKING around the field.</a:t>
            </a:r>
          </a:p>
          <a:p>
            <a:pPr marL="285750" indent="-285750">
              <a:buFont typeface="Arial" panose="020B0604020202020204" pitchFamily="34" charset="0"/>
              <a:buChar char="•"/>
              <a:tabLst>
                <a:tab pos="274320" algn="l"/>
              </a:tabLst>
              <a:defRPr/>
            </a:pPr>
            <a:r>
              <a:rPr lang="en-US" sz="2000" dirty="0"/>
              <a:t>Ball Retrievers - Collect soccer balls as they are kicked off the field!</a:t>
            </a:r>
          </a:p>
          <a:p>
            <a:pPr marL="285750" indent="-285750">
              <a:buFont typeface="Arial" panose="020B0604020202020204" pitchFamily="34" charset="0"/>
              <a:buChar char="•"/>
              <a:tabLst>
                <a:tab pos="274320" algn="l"/>
              </a:tabLst>
              <a:defRPr/>
            </a:pPr>
            <a:r>
              <a:rPr lang="en-US" sz="2000" dirty="0"/>
              <a:t>Runners - Run scores and times to proper volunteers or staff person.</a:t>
            </a:r>
          </a:p>
          <a:p>
            <a:pPr marL="285750" indent="-285750">
              <a:buFont typeface="Arial" panose="020B0604020202020204" pitchFamily="34" charset="0"/>
              <a:buChar char="•"/>
              <a:tabLst>
                <a:tab pos="274320" algn="l"/>
              </a:tabLst>
              <a:defRPr/>
            </a:pPr>
            <a:r>
              <a:rPr lang="en-US" sz="2000" dirty="0"/>
              <a:t>Score Reporters - Report scores to crowd and teams. </a:t>
            </a:r>
          </a:p>
          <a:p>
            <a:pPr marL="285750" indent="-285750">
              <a:buFont typeface="Arial" panose="020B0604020202020204" pitchFamily="34" charset="0"/>
              <a:buChar char="•"/>
              <a:tabLst>
                <a:tab pos="274320" algn="l"/>
              </a:tabLst>
              <a:defRPr/>
            </a:pPr>
            <a:r>
              <a:rPr lang="en-US" sz="2000" dirty="0"/>
              <a:t>Keep Standing - Keep track of teams and their wins / losses.</a:t>
            </a:r>
          </a:p>
          <a:p>
            <a:pPr marL="285750" indent="-285750">
              <a:buFont typeface="Arial" panose="020B0604020202020204" pitchFamily="34" charset="0"/>
              <a:buChar char="•"/>
              <a:tabLst>
                <a:tab pos="274320" algn="l"/>
              </a:tabLst>
              <a:defRPr/>
            </a:pPr>
            <a:r>
              <a:rPr lang="en-US" sz="2000" dirty="0"/>
              <a:t>Monitor Substitutes - Ensure proper number / selection of athletes are playing.</a:t>
            </a:r>
          </a:p>
          <a:p>
            <a:pPr marL="285750" indent="-285750">
              <a:buFont typeface="Arial" panose="020B0604020202020204" pitchFamily="34" charset="0"/>
              <a:buChar char="•"/>
              <a:tabLst>
                <a:tab pos="274320" algn="l"/>
              </a:tabLst>
              <a:defRPr/>
            </a:pPr>
            <a:r>
              <a:rPr lang="en-US" sz="2000" dirty="0"/>
              <a:t>Keep Order - Keep fans in crowd and athletes in correct location.</a:t>
            </a:r>
          </a:p>
          <a:p>
            <a:pPr marL="285750" indent="-285750">
              <a:buFont typeface="Arial" panose="020B0604020202020204" pitchFamily="34" charset="0"/>
              <a:buChar char="•"/>
              <a:tabLst>
                <a:tab pos="274320" algn="l"/>
              </a:tabLst>
              <a:defRPr/>
            </a:pPr>
            <a:r>
              <a:rPr lang="en-US" sz="2000" dirty="0"/>
              <a:t>Water - Make sure water is available. </a:t>
            </a:r>
          </a:p>
        </p:txBody>
      </p:sp>
    </p:spTree>
    <p:extLst>
      <p:ext uri="{BB962C8B-B14F-4D97-AF65-F5344CB8AC3E}">
        <p14:creationId xmlns:p14="http://schemas.microsoft.com/office/powerpoint/2010/main" val="384671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SOCCER SKILLS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06484" y="1877083"/>
            <a:ext cx="9041082" cy="4247317"/>
          </a:xfrm>
          <a:prstGeom prst="rect">
            <a:avLst/>
          </a:prstGeom>
        </p:spPr>
        <p:txBody>
          <a:bodyPr wrap="square">
            <a:spAutoFit/>
          </a:bodyPr>
          <a:lstStyle/>
          <a:p>
            <a:pPr marL="285750" indent="-285750">
              <a:buFont typeface="Arial" panose="020B0604020202020204" pitchFamily="34" charset="0"/>
              <a:buChar char="•"/>
              <a:tabLst>
                <a:tab pos="274320" algn="l"/>
              </a:tabLst>
              <a:defRPr/>
            </a:pPr>
            <a:r>
              <a:rPr lang="en-US" dirty="0"/>
              <a:t>Volunteer Registration - Check – in volunteers at venue. </a:t>
            </a:r>
          </a:p>
          <a:p>
            <a:pPr marL="742950" lvl="1" indent="-285750">
              <a:buFont typeface="Arial" panose="020B0604020202020204" pitchFamily="34" charset="0"/>
              <a:buChar char="•"/>
              <a:tabLst>
                <a:tab pos="274320" algn="l"/>
              </a:tabLst>
              <a:defRPr/>
            </a:pPr>
            <a:r>
              <a:rPr lang="en-US" dirty="0"/>
              <a:t>This is technically the 2nd registration; Woodruff PE Center is 1st!</a:t>
            </a:r>
          </a:p>
          <a:p>
            <a:pPr marL="285750" indent="-285750">
              <a:buFont typeface="Arial" panose="020B0604020202020204" pitchFamily="34" charset="0"/>
              <a:buChar char="•"/>
              <a:tabLst>
                <a:tab pos="274320" algn="l"/>
              </a:tabLst>
              <a:defRPr/>
            </a:pPr>
            <a:r>
              <a:rPr lang="en-US" dirty="0"/>
              <a:t>Athlete Check – In - Register athletes / agencies.  </a:t>
            </a:r>
          </a:p>
          <a:p>
            <a:pPr marL="742950" lvl="1" indent="-285750">
              <a:buFont typeface="Arial" panose="020B0604020202020204" pitchFamily="34" charset="0"/>
              <a:buChar char="•"/>
              <a:tabLst>
                <a:tab pos="274320" algn="l"/>
              </a:tabLst>
              <a:defRPr/>
            </a:pPr>
            <a:r>
              <a:rPr lang="en-US" dirty="0"/>
              <a:t>Ask Venue Director for exact instructions.</a:t>
            </a:r>
          </a:p>
          <a:p>
            <a:pPr marL="285750" indent="-285750">
              <a:buFont typeface="Arial" panose="020B0604020202020204" pitchFamily="34" charset="0"/>
              <a:buChar char="•"/>
              <a:tabLst>
                <a:tab pos="274320" algn="l"/>
              </a:tabLst>
              <a:defRPr/>
            </a:pPr>
            <a:r>
              <a:rPr lang="en-US" dirty="0"/>
              <a:t>Escorts - Assist athletes in WALKING around the field.</a:t>
            </a:r>
          </a:p>
          <a:p>
            <a:pPr marL="285750" indent="-285750">
              <a:buFont typeface="Arial" panose="020B0604020202020204" pitchFamily="34" charset="0"/>
              <a:buChar char="•"/>
              <a:tabLst>
                <a:tab pos="274320" algn="l"/>
              </a:tabLst>
              <a:defRPr/>
            </a:pPr>
            <a:r>
              <a:rPr lang="en-US" dirty="0"/>
              <a:t>Ball Retrievers - Collect soccer balls as they are kicked off the field!</a:t>
            </a:r>
          </a:p>
          <a:p>
            <a:pPr marL="285750" indent="-285750">
              <a:buFont typeface="Arial" panose="020B0604020202020204" pitchFamily="34" charset="0"/>
              <a:buChar char="•"/>
              <a:tabLst>
                <a:tab pos="274320" algn="l"/>
              </a:tabLst>
              <a:defRPr/>
            </a:pPr>
            <a:r>
              <a:rPr lang="en-US" dirty="0"/>
              <a:t>Runners - Run scores and times to proper volunteers or staff person.</a:t>
            </a:r>
          </a:p>
          <a:p>
            <a:pPr marL="285750" indent="-285750">
              <a:buFont typeface="Arial" panose="020B0604020202020204" pitchFamily="34" charset="0"/>
              <a:buChar char="•"/>
              <a:tabLst>
                <a:tab pos="274320" algn="l"/>
              </a:tabLst>
              <a:defRPr/>
            </a:pPr>
            <a:r>
              <a:rPr lang="en-US" dirty="0"/>
              <a:t>Score Reporters - Report scores to crowd and teams. </a:t>
            </a:r>
          </a:p>
          <a:p>
            <a:pPr marL="285750" indent="-285750">
              <a:buFont typeface="Arial" panose="020B0604020202020204" pitchFamily="34" charset="0"/>
              <a:buChar char="•"/>
              <a:tabLst>
                <a:tab pos="274320" algn="l"/>
              </a:tabLst>
              <a:defRPr/>
            </a:pPr>
            <a:r>
              <a:rPr lang="en-US" dirty="0"/>
              <a:t>Keep Standing - Keep track of teams and their wins / losses.</a:t>
            </a:r>
          </a:p>
          <a:p>
            <a:pPr marL="285750" indent="-285750">
              <a:buFont typeface="Arial" panose="020B0604020202020204" pitchFamily="34" charset="0"/>
              <a:buChar char="•"/>
              <a:tabLst>
                <a:tab pos="274320" algn="l"/>
              </a:tabLst>
              <a:defRPr/>
            </a:pPr>
            <a:r>
              <a:rPr lang="en-US" dirty="0"/>
              <a:t>Monitor Substitutes - Ensure proper number / selection of athletes are playing.</a:t>
            </a:r>
          </a:p>
          <a:p>
            <a:pPr marL="285750" indent="-285750">
              <a:buFont typeface="Arial" panose="020B0604020202020204" pitchFamily="34" charset="0"/>
              <a:buChar char="•"/>
              <a:tabLst>
                <a:tab pos="274320" algn="l"/>
              </a:tabLst>
              <a:defRPr/>
            </a:pPr>
            <a:r>
              <a:rPr lang="en-US" dirty="0"/>
              <a:t>Keep Order - Keep fans in crowd and athletes in correct location.</a:t>
            </a:r>
          </a:p>
          <a:p>
            <a:pPr marL="285750" indent="-285750">
              <a:buFont typeface="Arial" panose="020B0604020202020204" pitchFamily="34" charset="0"/>
              <a:buChar char="•"/>
              <a:tabLst>
                <a:tab pos="274320" algn="l"/>
              </a:tabLst>
              <a:defRPr/>
            </a:pPr>
            <a:r>
              <a:rPr lang="en-US" dirty="0"/>
              <a:t>Water - Make sure water is available. </a:t>
            </a:r>
          </a:p>
          <a:p>
            <a:pPr marL="285750" indent="-285750">
              <a:buFont typeface="Arial" panose="020B0604020202020204" pitchFamily="34" charset="0"/>
              <a:buChar char="•"/>
              <a:tabLst>
                <a:tab pos="274320" algn="l"/>
              </a:tabLst>
              <a:defRPr/>
            </a:pPr>
            <a:r>
              <a:rPr lang="en-US" b="1" dirty="0"/>
              <a:t>Conducting Skills: In charge of conducting one of the three skills</a:t>
            </a:r>
          </a:p>
          <a:p>
            <a:pPr marL="285750" indent="-285750">
              <a:buFont typeface="Arial" panose="020B0604020202020204" pitchFamily="34" charset="0"/>
              <a:buChar char="•"/>
              <a:tabLst>
                <a:tab pos="274320" algn="l"/>
              </a:tabLst>
              <a:defRPr/>
            </a:pPr>
            <a:r>
              <a:rPr lang="en-US" b="1" dirty="0"/>
              <a:t>Score Reporter: Will be assigned to a division and go through the skills with the athletes and keep score</a:t>
            </a:r>
          </a:p>
        </p:txBody>
      </p:sp>
    </p:spTree>
    <p:extLst>
      <p:ext uri="{BB962C8B-B14F-4D97-AF65-F5344CB8AC3E}">
        <p14:creationId xmlns:p14="http://schemas.microsoft.com/office/powerpoint/2010/main" val="30973933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ndara"/>
        <a:ea typeface=""/>
        <a:cs typeface=""/>
      </a:majorFont>
      <a:minorFont>
        <a:latin typeface="Candar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TotalTime>
  <Words>1996</Words>
  <Application>Microsoft Office PowerPoint</Application>
  <PresentationFormat>Widescreen</PresentationFormat>
  <Paragraphs>162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Candara</vt:lpstr>
      <vt:lpstr>Office Theme</vt:lpstr>
      <vt:lpstr>SPECIAL OLYMPICS GEORGIA VOLUNTEER ORIENTATION</vt:lpstr>
      <vt:lpstr>OUR MISSION</vt:lpstr>
      <vt:lpstr>STATE SUMMER GAMES</vt:lpstr>
      <vt:lpstr>VENUES</vt:lpstr>
      <vt:lpstr>AQUATICS VOLUNTEER POSITIONS</vt:lpstr>
      <vt:lpstr>ATHLETICS VOLUNTEER POSITIONS</vt:lpstr>
      <vt:lpstr>ATHLETICS VOLUNTEER POSITIONS (CONT’D)</vt:lpstr>
      <vt:lpstr>SOCCER TEAM VOLUNTEER POSITIONS</vt:lpstr>
      <vt:lpstr>SOCCER SKILLS VOLUNTEER POSITIONS</vt:lpstr>
      <vt:lpstr>FLAG FOOTBALL VOLUNTEER POSITIONS</vt:lpstr>
      <vt:lpstr>GYMNASTICS VOLUNTEER POSITIONS</vt:lpstr>
      <vt:lpstr>TABLE TENNIS VOLUNTEER POSITIONS</vt:lpstr>
      <vt:lpstr>TENNIS VOLUNTEER POSITIONS</vt:lpstr>
      <vt:lpstr>VOLLEYBALL VOLUNTEER POSITIONS</vt:lpstr>
      <vt:lpstr>OLYMPIC TOWN VOLUNTEER POSITIONS</vt:lpstr>
      <vt:lpstr>OEPNING CEREMONY &amp; DANCE VOLUNTEER POSITIONS</vt:lpstr>
      <vt:lpstr>EXPECTATIONS WHILE WORKING WITH ATHLETES</vt:lpstr>
      <vt:lpstr>GENERAL GUIDELINES  VOLUNTEER BEHAVIOR</vt:lpstr>
      <vt:lpstr>VOLUNTEER REGISTRATION</vt:lpstr>
      <vt:lpstr>PowerPoint Presentation</vt:lpstr>
      <vt:lpstr>THINGS TO REMEMBER</vt:lpstr>
      <vt:lpstr>THINGS TO REMEMBER CONT’D</vt:lpstr>
      <vt:lpstr>THANK YOU SO MUCH  FOR VOLUNTEERING AT OUR  STATE SUMMER GAMES!! WE WOULD NOT BE ABLE TO PROVIDE  QUALITY EVENTS FOR OUR ATHLETES  IF IT WASN’T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ORIENTATION</dc:title>
  <dc:creator>Liz Smith</dc:creator>
  <cp:lastModifiedBy>Liz Smith</cp:lastModifiedBy>
  <cp:revision>35</cp:revision>
  <dcterms:created xsi:type="dcterms:W3CDTF">2017-07-28T14:55:14Z</dcterms:created>
  <dcterms:modified xsi:type="dcterms:W3CDTF">2017-11-07T17:22:46Z</dcterms:modified>
</cp:coreProperties>
</file>