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2" r:id="rId1"/>
  </p:sldMasterIdLst>
  <p:handoutMasterIdLst>
    <p:handoutMasterId r:id="rId36"/>
  </p:handout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98" r:id="rId24"/>
    <p:sldId id="287" r:id="rId25"/>
    <p:sldId id="288" r:id="rId26"/>
    <p:sldId id="289" r:id="rId27"/>
    <p:sldId id="290" r:id="rId28"/>
    <p:sldId id="291" r:id="rId29"/>
    <p:sldId id="292" r:id="rId30"/>
    <p:sldId id="293" r:id="rId31"/>
    <p:sldId id="294" r:id="rId32"/>
    <p:sldId id="295" r:id="rId33"/>
    <p:sldId id="296" r:id="rId34"/>
    <p:sldId id="297" r:id="rId3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DE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4660"/>
  </p:normalViewPr>
  <p:slideViewPr>
    <p:cSldViewPr snapToGrid="0">
      <p:cViewPr>
        <p:scale>
          <a:sx n="90" d="100"/>
          <a:sy n="90" d="100"/>
        </p:scale>
        <p:origin x="1200" y="66"/>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58" cy="465292"/>
          </a:xfrm>
          <a:prstGeom prst="rect">
            <a:avLst/>
          </a:prstGeom>
        </p:spPr>
        <p:txBody>
          <a:bodyPr vert="horz" lIns="90416" tIns="45208" rIns="90416" bIns="45208" rtlCol="0"/>
          <a:lstStyle>
            <a:lvl1pPr algn="l">
              <a:defRPr sz="1200"/>
            </a:lvl1pPr>
          </a:lstStyle>
          <a:p>
            <a:endParaRPr lang="en-US"/>
          </a:p>
        </p:txBody>
      </p:sp>
      <p:sp>
        <p:nvSpPr>
          <p:cNvPr id="3" name="Date Placeholder 2"/>
          <p:cNvSpPr>
            <a:spLocks noGrp="1"/>
          </p:cNvSpPr>
          <p:nvPr>
            <p:ph type="dt" sz="quarter" idx="1"/>
          </p:nvPr>
        </p:nvSpPr>
        <p:spPr>
          <a:xfrm>
            <a:off x="3970577" y="0"/>
            <a:ext cx="3038258" cy="465292"/>
          </a:xfrm>
          <a:prstGeom prst="rect">
            <a:avLst/>
          </a:prstGeom>
        </p:spPr>
        <p:txBody>
          <a:bodyPr vert="horz" lIns="90416" tIns="45208" rIns="90416" bIns="45208" rtlCol="0"/>
          <a:lstStyle>
            <a:lvl1pPr algn="r">
              <a:defRPr sz="1200"/>
            </a:lvl1pPr>
          </a:lstStyle>
          <a:p>
            <a:fld id="{123086AA-59FD-49F2-8841-A22AB41FC580}" type="datetimeFigureOut">
              <a:rPr lang="en-US" smtClean="0"/>
              <a:pPr/>
              <a:t>8/18/2022</a:t>
            </a:fld>
            <a:endParaRPr lang="en-US"/>
          </a:p>
        </p:txBody>
      </p:sp>
      <p:sp>
        <p:nvSpPr>
          <p:cNvPr id="4" name="Footer Placeholder 3"/>
          <p:cNvSpPr>
            <a:spLocks noGrp="1"/>
          </p:cNvSpPr>
          <p:nvPr>
            <p:ph type="ftr" sz="quarter" idx="2"/>
          </p:nvPr>
        </p:nvSpPr>
        <p:spPr>
          <a:xfrm>
            <a:off x="1" y="8831108"/>
            <a:ext cx="3038258" cy="465292"/>
          </a:xfrm>
          <a:prstGeom prst="rect">
            <a:avLst/>
          </a:prstGeom>
        </p:spPr>
        <p:txBody>
          <a:bodyPr vert="horz" lIns="90416" tIns="45208" rIns="90416" bIns="45208" rtlCol="0" anchor="b"/>
          <a:lstStyle>
            <a:lvl1pPr algn="l">
              <a:defRPr sz="1200"/>
            </a:lvl1pPr>
          </a:lstStyle>
          <a:p>
            <a:endParaRPr lang="en-US"/>
          </a:p>
        </p:txBody>
      </p:sp>
      <p:sp>
        <p:nvSpPr>
          <p:cNvPr id="5" name="Slide Number Placeholder 4"/>
          <p:cNvSpPr>
            <a:spLocks noGrp="1"/>
          </p:cNvSpPr>
          <p:nvPr>
            <p:ph type="sldNum" sz="quarter" idx="3"/>
          </p:nvPr>
        </p:nvSpPr>
        <p:spPr>
          <a:xfrm>
            <a:off x="3970577" y="8831108"/>
            <a:ext cx="3038258" cy="465292"/>
          </a:xfrm>
          <a:prstGeom prst="rect">
            <a:avLst/>
          </a:prstGeom>
        </p:spPr>
        <p:txBody>
          <a:bodyPr vert="horz" lIns="90416" tIns="45208" rIns="90416" bIns="45208" rtlCol="0" anchor="b"/>
          <a:lstStyle>
            <a:lvl1pPr algn="r">
              <a:defRPr sz="1200"/>
            </a:lvl1pPr>
          </a:lstStyle>
          <a:p>
            <a:fld id="{83AFCF65-CA5D-4D71-AEAE-B6FDC602CFC8}" type="slidenum">
              <a:rPr lang="en-US" smtClean="0"/>
              <a:pPr/>
              <a:t>‹#›</a:t>
            </a:fld>
            <a:endParaRPr lang="en-US"/>
          </a:p>
        </p:txBody>
      </p:sp>
    </p:spTree>
    <p:extLst>
      <p:ext uri="{BB962C8B-B14F-4D97-AF65-F5344CB8AC3E}">
        <p14:creationId xmlns:p14="http://schemas.microsoft.com/office/powerpoint/2010/main" val="295737243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B7989B-53D8-48A7-B7E8-BE2CCA494CEC}" type="datetimeFigureOut">
              <a:rPr lang="en-US" smtClean="0"/>
              <a:pPr/>
              <a:t>8/18/2022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973E-3EC4-4BF1-A393-C1074864C788}" type="slidenum">
              <a:rPr lang="en-US" smtClean="0"/>
              <a:pPr/>
              <a:t>‹#›</a:t>
            </a:fld>
            <a:endParaRPr lang="en-US"/>
          </a:p>
        </p:txBody>
      </p:sp>
    </p:spTree>
    <p:extLst>
      <p:ext uri="{BB962C8B-B14F-4D97-AF65-F5344CB8AC3E}">
        <p14:creationId xmlns:p14="http://schemas.microsoft.com/office/powerpoint/2010/main" val="355853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B7989B-53D8-48A7-B7E8-BE2CCA494CEC}" type="datetimeFigureOut">
              <a:rPr lang="en-US" smtClean="0"/>
              <a:pPr/>
              <a:t>8/18/2022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973E-3EC4-4BF1-A393-C1074864C788}" type="slidenum">
              <a:rPr lang="en-US" smtClean="0"/>
              <a:pPr/>
              <a:t>‹#›</a:t>
            </a:fld>
            <a:endParaRPr lang="en-US"/>
          </a:p>
        </p:txBody>
      </p:sp>
    </p:spTree>
    <p:extLst>
      <p:ext uri="{BB962C8B-B14F-4D97-AF65-F5344CB8AC3E}">
        <p14:creationId xmlns:p14="http://schemas.microsoft.com/office/powerpoint/2010/main" val="668515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B7989B-53D8-48A7-B7E8-BE2CCA494CEC}" type="datetimeFigureOut">
              <a:rPr lang="en-US" smtClean="0"/>
              <a:pPr/>
              <a:t>8/18/2022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973E-3EC4-4BF1-A393-C1074864C788}" type="slidenum">
              <a:rPr lang="en-US" smtClean="0"/>
              <a:pPr/>
              <a:t>‹#›</a:t>
            </a:fld>
            <a:endParaRPr lang="en-US"/>
          </a:p>
        </p:txBody>
      </p:sp>
    </p:spTree>
    <p:extLst>
      <p:ext uri="{BB962C8B-B14F-4D97-AF65-F5344CB8AC3E}">
        <p14:creationId xmlns:p14="http://schemas.microsoft.com/office/powerpoint/2010/main" val="3071561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B7989B-53D8-48A7-B7E8-BE2CCA494CEC}" type="datetimeFigureOut">
              <a:rPr lang="en-US" smtClean="0"/>
              <a:pPr/>
              <a:t>8/18/2022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973E-3EC4-4BF1-A393-C1074864C788}" type="slidenum">
              <a:rPr lang="en-US" smtClean="0"/>
              <a:pPr/>
              <a:t>‹#›</a:t>
            </a:fld>
            <a:endParaRPr lang="en-US"/>
          </a:p>
        </p:txBody>
      </p:sp>
    </p:spTree>
    <p:extLst>
      <p:ext uri="{BB962C8B-B14F-4D97-AF65-F5344CB8AC3E}">
        <p14:creationId xmlns:p14="http://schemas.microsoft.com/office/powerpoint/2010/main" val="1202811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AB7989B-53D8-48A7-B7E8-BE2CCA494CEC}" type="datetimeFigureOut">
              <a:rPr lang="en-US" smtClean="0"/>
              <a:pPr/>
              <a:t>8/18/2022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973E-3EC4-4BF1-A393-C1074864C788}" type="slidenum">
              <a:rPr lang="en-US" smtClean="0"/>
              <a:pPr/>
              <a:t>‹#›</a:t>
            </a:fld>
            <a:endParaRPr lang="en-US"/>
          </a:p>
        </p:txBody>
      </p:sp>
    </p:spTree>
    <p:extLst>
      <p:ext uri="{BB962C8B-B14F-4D97-AF65-F5344CB8AC3E}">
        <p14:creationId xmlns:p14="http://schemas.microsoft.com/office/powerpoint/2010/main" val="137792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B7989B-53D8-48A7-B7E8-BE2CCA494CEC}" type="datetimeFigureOut">
              <a:rPr lang="en-US" smtClean="0"/>
              <a:pPr/>
              <a:t>8/18/2022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9973E-3EC4-4BF1-A393-C1074864C788}" type="slidenum">
              <a:rPr lang="en-US" smtClean="0"/>
              <a:pPr/>
              <a:t>‹#›</a:t>
            </a:fld>
            <a:endParaRPr lang="en-US"/>
          </a:p>
        </p:txBody>
      </p:sp>
    </p:spTree>
    <p:extLst>
      <p:ext uri="{BB962C8B-B14F-4D97-AF65-F5344CB8AC3E}">
        <p14:creationId xmlns:p14="http://schemas.microsoft.com/office/powerpoint/2010/main" val="2362239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B7989B-53D8-48A7-B7E8-BE2CCA494CEC}" type="datetimeFigureOut">
              <a:rPr lang="en-US" smtClean="0"/>
              <a:pPr/>
              <a:t>8/18/2022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29973E-3EC4-4BF1-A393-C1074864C788}" type="slidenum">
              <a:rPr lang="en-US" smtClean="0"/>
              <a:pPr/>
              <a:t>‹#›</a:t>
            </a:fld>
            <a:endParaRPr lang="en-US"/>
          </a:p>
        </p:txBody>
      </p:sp>
    </p:spTree>
    <p:extLst>
      <p:ext uri="{BB962C8B-B14F-4D97-AF65-F5344CB8AC3E}">
        <p14:creationId xmlns:p14="http://schemas.microsoft.com/office/powerpoint/2010/main" val="1201919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B7989B-53D8-48A7-B7E8-BE2CCA494CEC}" type="datetimeFigureOut">
              <a:rPr lang="en-US" smtClean="0"/>
              <a:pPr/>
              <a:t>8/18/2022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29973E-3EC4-4BF1-A393-C1074864C788}" type="slidenum">
              <a:rPr lang="en-US" smtClean="0"/>
              <a:pPr/>
              <a:t>‹#›</a:t>
            </a:fld>
            <a:endParaRPr lang="en-US"/>
          </a:p>
        </p:txBody>
      </p:sp>
    </p:spTree>
    <p:extLst>
      <p:ext uri="{BB962C8B-B14F-4D97-AF65-F5344CB8AC3E}">
        <p14:creationId xmlns:p14="http://schemas.microsoft.com/office/powerpoint/2010/main" val="2822345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B7989B-53D8-48A7-B7E8-BE2CCA494CEC}" type="datetimeFigureOut">
              <a:rPr lang="en-US" smtClean="0"/>
              <a:pPr/>
              <a:t>8/18/2022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29973E-3EC4-4BF1-A393-C1074864C788}" type="slidenum">
              <a:rPr lang="en-US" smtClean="0"/>
              <a:pPr/>
              <a:t>‹#›</a:t>
            </a:fld>
            <a:endParaRPr lang="en-US"/>
          </a:p>
        </p:txBody>
      </p:sp>
    </p:spTree>
    <p:extLst>
      <p:ext uri="{BB962C8B-B14F-4D97-AF65-F5344CB8AC3E}">
        <p14:creationId xmlns:p14="http://schemas.microsoft.com/office/powerpoint/2010/main" val="3189206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B7989B-53D8-48A7-B7E8-BE2CCA494CEC}" type="datetimeFigureOut">
              <a:rPr lang="en-US" smtClean="0"/>
              <a:pPr/>
              <a:t>8/18/2022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9973E-3EC4-4BF1-A393-C1074864C788}" type="slidenum">
              <a:rPr lang="en-US" smtClean="0"/>
              <a:pPr/>
              <a:t>‹#›</a:t>
            </a:fld>
            <a:endParaRPr lang="en-US"/>
          </a:p>
        </p:txBody>
      </p:sp>
    </p:spTree>
    <p:extLst>
      <p:ext uri="{BB962C8B-B14F-4D97-AF65-F5344CB8AC3E}">
        <p14:creationId xmlns:p14="http://schemas.microsoft.com/office/powerpoint/2010/main" val="1798705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B7989B-53D8-48A7-B7E8-BE2CCA494CEC}" type="datetimeFigureOut">
              <a:rPr lang="en-US" smtClean="0"/>
              <a:pPr/>
              <a:t>8/18/2022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9973E-3EC4-4BF1-A393-C1074864C788}" type="slidenum">
              <a:rPr lang="en-US" smtClean="0"/>
              <a:pPr/>
              <a:t>‹#›</a:t>
            </a:fld>
            <a:endParaRPr lang="en-US"/>
          </a:p>
        </p:txBody>
      </p:sp>
    </p:spTree>
    <p:extLst>
      <p:ext uri="{BB962C8B-B14F-4D97-AF65-F5344CB8AC3E}">
        <p14:creationId xmlns:p14="http://schemas.microsoft.com/office/powerpoint/2010/main" val="363374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7989B-53D8-48A7-B7E8-BE2CCA494CEC}" type="datetimeFigureOut">
              <a:rPr lang="en-US" smtClean="0"/>
              <a:pPr/>
              <a:t>8/18/2022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9973E-3EC4-4BF1-A393-C1074864C788}" type="slidenum">
              <a:rPr lang="en-US" smtClean="0"/>
              <a:pPr/>
              <a:t>‹#›</a:t>
            </a:fld>
            <a:endParaRPr lang="en-US"/>
          </a:p>
        </p:txBody>
      </p:sp>
    </p:spTree>
    <p:extLst>
      <p:ext uri="{BB962C8B-B14F-4D97-AF65-F5344CB8AC3E}">
        <p14:creationId xmlns:p14="http://schemas.microsoft.com/office/powerpoint/2010/main" val="408811518"/>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specialolympicsga.org/"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mailto:Liz.Smith@specialolympicsga.org" TargetMode="External"/><Relationship Id="rId4" Type="http://schemas.openxmlformats.org/officeDocument/2006/relationships/hyperlink" Target="mailto:David.Crawford@specialolympicsga.org"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27000">
              <a:schemeClr val="bg2">
                <a:tint val="97000"/>
                <a:hueMod val="142000"/>
                <a:satMod val="200000"/>
                <a:lumMod val="118000"/>
              </a:schemeClr>
            </a:gs>
            <a:gs pos="42000">
              <a:srgbClr val="DE0000"/>
            </a:gs>
          </a:gsLst>
          <a:lin ang="17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74595" y="239150"/>
            <a:ext cx="9364394" cy="2264899"/>
          </a:xfrm>
        </p:spPr>
        <p:txBody>
          <a:bodyPr>
            <a:normAutofit/>
          </a:bodyPr>
          <a:lstStyle/>
          <a:p>
            <a:r>
              <a:rPr lang="en-US" b="1" i="1" dirty="0">
                <a:solidFill>
                  <a:schemeClr val="bg1"/>
                </a:solidFill>
              </a:rPr>
              <a:t>SPECIAL OLYMPICS GEORGIA</a:t>
            </a:r>
            <a:br>
              <a:rPr lang="en-US" b="1" i="1" dirty="0">
                <a:solidFill>
                  <a:schemeClr val="bg1"/>
                </a:solidFill>
              </a:rPr>
            </a:br>
            <a:r>
              <a:rPr lang="en-US" b="1" i="1" dirty="0">
                <a:solidFill>
                  <a:schemeClr val="bg1"/>
                </a:solidFill>
              </a:rPr>
              <a:t>GENERAL ORIENTATION</a:t>
            </a:r>
          </a:p>
        </p:txBody>
      </p:sp>
      <p:sp>
        <p:nvSpPr>
          <p:cNvPr id="3" name="Subtitle 2"/>
          <p:cNvSpPr>
            <a:spLocks noGrp="1"/>
          </p:cNvSpPr>
          <p:nvPr>
            <p:ph type="subTitle" idx="1"/>
          </p:nvPr>
        </p:nvSpPr>
        <p:spPr>
          <a:xfrm>
            <a:off x="2629340" y="2912722"/>
            <a:ext cx="9209649" cy="1335721"/>
          </a:xfrm>
        </p:spPr>
        <p:txBody>
          <a:bodyPr>
            <a:normAutofit fontScale="92500"/>
          </a:bodyPr>
          <a:lstStyle/>
          <a:p>
            <a:r>
              <a:rPr lang="en-US" sz="3600" b="1" i="1" dirty="0">
                <a:solidFill>
                  <a:schemeClr val="bg1"/>
                </a:solidFill>
              </a:rPr>
              <a:t>PLEASE USE THIS DOCUMENT WHEN TAKING THE GENERAL ORIENTATION TEST ON OUR WEBSITE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0" y="5513770"/>
            <a:ext cx="4400550" cy="1344230"/>
          </a:xfrm>
          <a:prstGeom prst="rect">
            <a:avLst/>
          </a:prstGeom>
        </p:spPr>
      </p:pic>
    </p:spTree>
    <p:extLst>
      <p:ext uri="{BB962C8B-B14F-4D97-AF65-F5344CB8AC3E}">
        <p14:creationId xmlns:p14="http://schemas.microsoft.com/office/powerpoint/2010/main" val="555140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26204" y="7387603"/>
            <a:ext cx="5649686" cy="3178629"/>
          </a:xfrm>
        </p:spPr>
        <p:txBody>
          <a:bodyPr>
            <a:normAutofit fontScale="90000"/>
          </a:bodyPr>
          <a:lstStyle/>
          <a:p>
            <a:r>
              <a:rPr lang="en-US" sz="1600" b="1" dirty="0"/>
              <a:t>SOGA Map of Georgia Counties and Assigned Areas</a:t>
            </a:r>
            <a:br>
              <a:rPr lang="en-US" sz="1600" b="1" dirty="0"/>
            </a:br>
            <a:br>
              <a:rPr lang="en-US" sz="1600" b="1" dirty="0"/>
            </a:br>
            <a:r>
              <a:rPr lang="en-US" sz="1600" b="1" u="sng" dirty="0"/>
              <a:t>Program Services Team:</a:t>
            </a:r>
            <a:br>
              <a:rPr lang="en-US" sz="1600" dirty="0"/>
            </a:br>
            <a:r>
              <a:rPr lang="en-US" sz="1600" b="1" dirty="0"/>
              <a:t>Sarah Galbraith: (Area’s 2, 18) Program &amp; Event Manager</a:t>
            </a:r>
            <a:br>
              <a:rPr lang="en-US" sz="1600" dirty="0"/>
            </a:br>
            <a:r>
              <a:rPr lang="en-US" sz="1600" b="1" dirty="0"/>
              <a:t>Jordan Davis: (Area’s 1, 3, 6) Program Manager</a:t>
            </a:r>
            <a:br>
              <a:rPr lang="en-US" sz="1600" dirty="0"/>
            </a:br>
            <a:r>
              <a:rPr lang="en-US" sz="1600" b="1" dirty="0"/>
              <a:t>Hannah Creasey: (Area’s 5, 9) Volunteer &amp; Program Manager</a:t>
            </a:r>
            <a:br>
              <a:rPr lang="en-US" sz="1600" dirty="0"/>
            </a:br>
            <a:r>
              <a:rPr lang="en-US" sz="1600" b="1" dirty="0"/>
              <a:t>Liz Smith: (Area 4) Director of Program Services</a:t>
            </a:r>
            <a:br>
              <a:rPr lang="en-US" sz="1600" b="1" dirty="0"/>
            </a:br>
            <a:r>
              <a:rPr lang="en-US" sz="1600" b="1" dirty="0"/>
              <a:t>Stephanie Bailey : (Area 10) Unified Champion Schools Program Manager </a:t>
            </a:r>
            <a:br>
              <a:rPr lang="en-US" sz="1600" dirty="0"/>
            </a:br>
            <a:r>
              <a:rPr lang="en-US" sz="1600" b="1" dirty="0"/>
              <a:t>TBD: (Area’s 12, 14) Senior Volunteer and Program Manager</a:t>
            </a:r>
            <a:br>
              <a:rPr lang="en-US" sz="1600" dirty="0"/>
            </a:br>
            <a:r>
              <a:rPr lang="en-US" sz="1600" b="1" dirty="0"/>
              <a:t>Meredith Elizabeth Crum: (Area’s 7, 8, 11) Program Manager</a:t>
            </a:r>
            <a:br>
              <a:rPr lang="en-US" sz="1600" dirty="0"/>
            </a:br>
            <a:r>
              <a:rPr lang="en-US" sz="1600" b="1" dirty="0"/>
              <a:t>Skylar Lunsford: (Area’s 13, 16, 17) Program Manager</a:t>
            </a:r>
            <a:br>
              <a:rPr lang="en-US" sz="1600" dirty="0"/>
            </a:br>
            <a:r>
              <a:rPr lang="en-US" sz="1600" b="1" dirty="0"/>
              <a:t>David Crawford: (Area 15) Chief Sports &amp; Programs Officer</a:t>
            </a:r>
            <a:br>
              <a:rPr lang="en-US" dirty="0"/>
            </a:br>
            <a:endParaRPr lang="en-US"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pic>
        <p:nvPicPr>
          <p:cNvPr id="6" name="Picture 3" descr="Map2">
            <a:extLst>
              <a:ext uri="{FF2B5EF4-FFF2-40B4-BE49-F238E27FC236}">
                <a16:creationId xmlns:a16="http://schemas.microsoft.com/office/drawing/2014/main" id="{BF54EDFF-6407-48B6-842A-61047DB6BCE7}"/>
              </a:ext>
            </a:extLst>
          </p:cNvPr>
          <p:cNvPicPr>
            <a:picLocks noChangeAspect="1" noChangeArrowheads="1"/>
          </p:cNvPicPr>
          <p:nvPr/>
        </p:nvPicPr>
        <p:blipFill>
          <a:blip r:embed="rId3" cstate="print">
            <a:lum contrast="6000"/>
            <a:extLst>
              <a:ext uri="{28A0092B-C50C-407E-A947-70E740481C1C}">
                <a14:useLocalDpi xmlns:a14="http://schemas.microsoft.com/office/drawing/2010/main" val="0"/>
              </a:ext>
            </a:extLst>
          </a:blip>
          <a:srcRect t="6740"/>
          <a:stretch>
            <a:fillRect/>
          </a:stretch>
        </p:blipFill>
        <p:spPr bwMode="auto">
          <a:xfrm>
            <a:off x="3848649" y="80816"/>
            <a:ext cx="5678714" cy="6606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713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  Overview of the Organization</a:t>
            </a:r>
            <a:br>
              <a:rPr lang="en-US" sz="2800" dirty="0"/>
            </a:br>
            <a:r>
              <a:rPr lang="en-US" sz="2800" dirty="0"/>
              <a:t>D.  Roles for the Special Olympics Volunteer</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3D51133D-389B-4C91-94A4-C37D513A40FC}"/>
              </a:ext>
            </a:extLst>
          </p:cNvPr>
          <p:cNvSpPr/>
          <p:nvPr/>
        </p:nvSpPr>
        <p:spPr>
          <a:xfrm>
            <a:off x="4020456" y="1891034"/>
            <a:ext cx="7141029" cy="4247317"/>
          </a:xfrm>
          <a:prstGeom prst="rect">
            <a:avLst/>
          </a:prstGeom>
        </p:spPr>
        <p:txBody>
          <a:bodyPr wrap="square">
            <a:spAutoFit/>
          </a:bodyPr>
          <a:lstStyle/>
          <a:p>
            <a:pPr>
              <a:buFont typeface="Arial" panose="020B0604020202020204" pitchFamily="34" charset="0"/>
              <a:buChar char="•"/>
            </a:pPr>
            <a:r>
              <a:rPr lang="en-US" altLang="en-US" dirty="0">
                <a:latin typeface="Calibri" panose="020F0502020204030204" pitchFamily="34" charset="0"/>
              </a:rPr>
              <a:t>Special Olympics would not exist today – and could not have been created – without the time, energy, commitment and enthusiasm of the more than 500,000 Special Olympics volunteers.</a:t>
            </a:r>
          </a:p>
          <a:p>
            <a:pPr>
              <a:buFont typeface="Arial" panose="020B0604020202020204" pitchFamily="34" charset="0"/>
              <a:buChar char="•"/>
            </a:pPr>
            <a:endParaRPr lang="en-US" altLang="en-US" dirty="0">
              <a:latin typeface="Calibri" panose="020F0502020204030204" pitchFamily="34" charset="0"/>
            </a:endParaRPr>
          </a:p>
          <a:p>
            <a:pPr>
              <a:buFont typeface="Arial" panose="020B0604020202020204" pitchFamily="34" charset="0"/>
              <a:buChar char="•"/>
            </a:pPr>
            <a:r>
              <a:rPr lang="en-US" altLang="en-US" dirty="0">
                <a:latin typeface="Calibri" panose="020F0502020204030204" pitchFamily="34" charset="0"/>
              </a:rPr>
              <a:t>Volunteers ensure that every athlete is offered a quality sports training and competition experience.</a:t>
            </a:r>
          </a:p>
          <a:p>
            <a:pPr>
              <a:buFont typeface="Arial" panose="020B0604020202020204" pitchFamily="34" charset="0"/>
              <a:buChar char="•"/>
            </a:pPr>
            <a:endParaRPr lang="en-US" altLang="en-US" dirty="0">
              <a:latin typeface="Calibri" panose="020F0502020204030204" pitchFamily="34" charset="0"/>
            </a:endParaRPr>
          </a:p>
          <a:p>
            <a:pPr>
              <a:buFont typeface="Arial" panose="020B0604020202020204" pitchFamily="34" charset="0"/>
              <a:buChar char="•"/>
            </a:pPr>
            <a:r>
              <a:rPr lang="en-US" altLang="en-US" dirty="0">
                <a:latin typeface="Calibri" panose="020F0502020204030204" pitchFamily="34" charset="0"/>
              </a:rPr>
              <a:t>Our volunteer pool is dedicated and diverse.  Volunteers include:  civic and fraternal groups, high school and college students, amateur and professional athletes, sports officials, coaches, teachers, retirees, parents, and corporate employees.</a:t>
            </a:r>
          </a:p>
          <a:p>
            <a:pPr>
              <a:buFont typeface="Arial" panose="020B0604020202020204" pitchFamily="34" charset="0"/>
              <a:buChar char="•"/>
            </a:pPr>
            <a:endParaRPr lang="en-US" altLang="en-US" dirty="0">
              <a:latin typeface="Calibri" panose="020F0502020204030204" pitchFamily="34" charset="0"/>
            </a:endParaRPr>
          </a:p>
          <a:p>
            <a:pPr>
              <a:buFont typeface="Arial" panose="020B0604020202020204" pitchFamily="34" charset="0"/>
              <a:buChar char="•"/>
            </a:pPr>
            <a:r>
              <a:rPr lang="en-US" altLang="en-US" dirty="0">
                <a:latin typeface="Calibri" panose="020F0502020204030204" pitchFamily="34" charset="0"/>
              </a:rPr>
              <a:t>There are a variety of important volunteer roles, from  a chaperone at an event to an Area / Local Management Team member, to a Games Organizing Committee member, to a member of the Board of Directors. </a:t>
            </a:r>
          </a:p>
        </p:txBody>
      </p:sp>
    </p:spTree>
    <p:extLst>
      <p:ext uri="{BB962C8B-B14F-4D97-AF65-F5344CB8AC3E}">
        <p14:creationId xmlns:p14="http://schemas.microsoft.com/office/powerpoint/2010/main" val="1143764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  Overview of the Organization</a:t>
            </a:r>
            <a:br>
              <a:rPr lang="en-US" sz="2800" dirty="0"/>
            </a:br>
            <a:r>
              <a:rPr lang="en-US" sz="2800" dirty="0"/>
              <a:t>D.  Roles for the Special Olympics Volunteer</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C9DB87B8-9372-4BD8-870C-E717474AFD24}"/>
              </a:ext>
            </a:extLst>
          </p:cNvPr>
          <p:cNvSpPr/>
          <p:nvPr/>
        </p:nvSpPr>
        <p:spPr>
          <a:xfrm>
            <a:off x="3033484" y="2053546"/>
            <a:ext cx="8200571" cy="3477875"/>
          </a:xfrm>
          <a:prstGeom prst="rect">
            <a:avLst/>
          </a:prstGeom>
        </p:spPr>
        <p:txBody>
          <a:bodyPr wrap="square">
            <a:spAutoFit/>
          </a:bodyPr>
          <a:lstStyle/>
          <a:p>
            <a:pPr>
              <a:buFont typeface="Arial" panose="020B0604020202020204" pitchFamily="34" charset="0"/>
              <a:buChar char="•"/>
            </a:pPr>
            <a:r>
              <a:rPr lang="en-US" altLang="en-US" sz="2000" dirty="0">
                <a:latin typeface="Calibri" panose="020F0502020204030204" pitchFamily="34" charset="0"/>
              </a:rPr>
              <a:t>Volunteers serve as coaches, officials, games directors, Local Coordinators, local training directors, rules committees, medical personnel during games, Unified Sports partners, fundraisers, publicists or office support.</a:t>
            </a:r>
          </a:p>
          <a:p>
            <a:pPr>
              <a:buFont typeface="Arial" panose="020B0604020202020204" pitchFamily="34" charset="0"/>
              <a:buChar char="•"/>
            </a:pPr>
            <a:endParaRPr lang="en-US" altLang="en-US" sz="2000" dirty="0">
              <a:latin typeface="Calibri" panose="020F0502020204030204" pitchFamily="34" charset="0"/>
            </a:endParaRPr>
          </a:p>
          <a:p>
            <a:pPr>
              <a:buFont typeface="Arial" panose="020B0604020202020204" pitchFamily="34" charset="0"/>
              <a:buChar char="•"/>
            </a:pPr>
            <a:r>
              <a:rPr lang="en-US" altLang="en-US" sz="2000" dirty="0">
                <a:latin typeface="Calibri" panose="020F0502020204030204" pitchFamily="34" charset="0"/>
              </a:rPr>
              <a:t>Family members of Special Olympics athletes play a key role:</a:t>
            </a:r>
          </a:p>
          <a:p>
            <a:pPr lvl="1">
              <a:buFont typeface="Arial" panose="020B0604020202020204" pitchFamily="34" charset="0"/>
              <a:buChar char="•"/>
            </a:pPr>
            <a:r>
              <a:rPr lang="en-US" altLang="en-US" sz="2000" dirty="0">
                <a:latin typeface="Calibri" panose="020F0502020204030204" pitchFamily="34" charset="0"/>
              </a:rPr>
              <a:t>Over 25% of certified Special Olympics coaches are family members.</a:t>
            </a:r>
          </a:p>
          <a:p>
            <a:pPr lvl="1">
              <a:buFont typeface="Arial" panose="020B0604020202020204" pitchFamily="34" charset="0"/>
              <a:buChar char="•"/>
            </a:pPr>
            <a:r>
              <a:rPr lang="en-US" altLang="en-US" sz="2000" dirty="0">
                <a:latin typeface="Calibri" panose="020F0502020204030204" pitchFamily="34" charset="0"/>
              </a:rPr>
              <a:t>Family members provide day-to-day support through transportation, reinforcement of coach’s instructions, service on local program committees and in many other ways.</a:t>
            </a:r>
          </a:p>
          <a:p>
            <a:pPr lvl="1">
              <a:buFont typeface="Arial" panose="020B0604020202020204" pitchFamily="34" charset="0"/>
              <a:buChar char="•"/>
            </a:pPr>
            <a:r>
              <a:rPr lang="en-US" altLang="en-US" sz="2000" dirty="0">
                <a:latin typeface="Calibri" panose="020F0502020204030204" pitchFamily="34" charset="0"/>
              </a:rPr>
              <a:t>Family members recruit family members of new athletes to participate and support the program.</a:t>
            </a:r>
          </a:p>
        </p:txBody>
      </p:sp>
    </p:spTree>
    <p:extLst>
      <p:ext uri="{BB962C8B-B14F-4D97-AF65-F5344CB8AC3E}">
        <p14:creationId xmlns:p14="http://schemas.microsoft.com/office/powerpoint/2010/main" val="3191861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  Overview of the Organization</a:t>
            </a:r>
            <a:br>
              <a:rPr lang="en-US" sz="2800" dirty="0"/>
            </a:br>
            <a:r>
              <a:rPr lang="en-US" sz="2800" dirty="0"/>
              <a:t>D.  Roles for the Special Olympics Volunteer</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F8B8AE43-F98F-43F6-87A5-4E7889E101C9}"/>
              </a:ext>
            </a:extLst>
          </p:cNvPr>
          <p:cNvSpPr/>
          <p:nvPr/>
        </p:nvSpPr>
        <p:spPr>
          <a:xfrm>
            <a:off x="2467428" y="2267987"/>
            <a:ext cx="8886371" cy="3108543"/>
          </a:xfrm>
          <a:prstGeom prst="rect">
            <a:avLst/>
          </a:prstGeom>
        </p:spPr>
        <p:txBody>
          <a:bodyPr wrap="square">
            <a:spAutoFit/>
          </a:bodyPr>
          <a:lstStyle/>
          <a:p>
            <a:pPr>
              <a:buFont typeface="Arial" panose="020B0604020202020204" pitchFamily="34" charset="0"/>
              <a:buChar char="•"/>
            </a:pPr>
            <a:r>
              <a:rPr lang="en-US" altLang="en-US" sz="2800" dirty="0">
                <a:latin typeface="Calibri" panose="020F0502020204030204" pitchFamily="34" charset="0"/>
              </a:rPr>
              <a:t>Athletes can also volunteer for a wide variety of things within the local and state structure.  SOGA has athletes serving:</a:t>
            </a:r>
          </a:p>
          <a:p>
            <a:pPr lvl="1">
              <a:buFont typeface="Arial" panose="020B0604020202020204" pitchFamily="34" charset="0"/>
              <a:buChar char="•"/>
            </a:pPr>
            <a:r>
              <a:rPr lang="en-US" altLang="en-US" sz="2800" dirty="0">
                <a:latin typeface="Calibri" panose="020F0502020204030204" pitchFamily="34" charset="0"/>
              </a:rPr>
              <a:t>On the State Board of Directors</a:t>
            </a:r>
          </a:p>
          <a:p>
            <a:pPr lvl="1">
              <a:buFont typeface="Arial" panose="020B0604020202020204" pitchFamily="34" charset="0"/>
              <a:buChar char="•"/>
            </a:pPr>
            <a:r>
              <a:rPr lang="en-US" altLang="en-US" sz="2800" dirty="0">
                <a:latin typeface="Calibri" panose="020F0502020204030204" pitchFamily="34" charset="0"/>
              </a:rPr>
              <a:t>On teams as assistant coaches</a:t>
            </a:r>
          </a:p>
          <a:p>
            <a:pPr lvl="1">
              <a:buFont typeface="Arial" panose="020B0604020202020204" pitchFamily="34" charset="0"/>
              <a:buChar char="•"/>
            </a:pPr>
            <a:r>
              <a:rPr lang="en-US" altLang="en-US" sz="2800" dirty="0">
                <a:latin typeface="Calibri" panose="020F0502020204030204" pitchFamily="34" charset="0"/>
              </a:rPr>
              <a:t>As Global Messengers</a:t>
            </a:r>
          </a:p>
          <a:p>
            <a:pPr lvl="1">
              <a:buFont typeface="Arial" panose="020B0604020202020204" pitchFamily="34" charset="0"/>
              <a:buChar char="•"/>
            </a:pPr>
            <a:r>
              <a:rPr lang="en-US" altLang="en-US" sz="2800" dirty="0">
                <a:latin typeface="Calibri" panose="020F0502020204030204" pitchFamily="34" charset="0"/>
              </a:rPr>
              <a:t>On Area / Local Management Teams</a:t>
            </a:r>
          </a:p>
        </p:txBody>
      </p:sp>
    </p:spTree>
    <p:extLst>
      <p:ext uri="{BB962C8B-B14F-4D97-AF65-F5344CB8AC3E}">
        <p14:creationId xmlns:p14="http://schemas.microsoft.com/office/powerpoint/2010/main" val="710082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  Special Olympics Participants</a:t>
            </a:r>
            <a:br>
              <a:rPr lang="en-US" sz="2800" dirty="0"/>
            </a:br>
            <a:r>
              <a:rPr lang="en-US" sz="2800" dirty="0"/>
              <a:t>A.  Traditional Eligibility</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CB343D10-BF08-4C6A-ADF3-66BFD4160670}"/>
              </a:ext>
            </a:extLst>
          </p:cNvPr>
          <p:cNvSpPr/>
          <p:nvPr/>
        </p:nvSpPr>
        <p:spPr>
          <a:xfrm>
            <a:off x="3048000" y="2116409"/>
            <a:ext cx="8305800" cy="3108543"/>
          </a:xfrm>
          <a:prstGeom prst="rect">
            <a:avLst/>
          </a:prstGeom>
        </p:spPr>
        <p:txBody>
          <a:bodyPr wrap="square">
            <a:spAutoFit/>
          </a:bodyPr>
          <a:lstStyle/>
          <a:p>
            <a:pPr>
              <a:buFont typeface="Arial" panose="020B0604020202020204" pitchFamily="34" charset="0"/>
              <a:buChar char="•"/>
            </a:pPr>
            <a:r>
              <a:rPr lang="en-US" altLang="en-US" sz="2800" dirty="0">
                <a:latin typeface="Calibri" panose="020F0502020204030204" pitchFamily="34" charset="0"/>
              </a:rPr>
              <a:t>Athletes must be 8 years old or older</a:t>
            </a:r>
          </a:p>
          <a:p>
            <a:pPr>
              <a:buFont typeface="Arial" panose="020B0604020202020204" pitchFamily="34" charset="0"/>
              <a:buChar char="•"/>
            </a:pPr>
            <a:r>
              <a:rPr lang="en-US" altLang="en-US" sz="2800" dirty="0">
                <a:latin typeface="Calibri" panose="020F0502020204030204" pitchFamily="34" charset="0"/>
              </a:rPr>
              <a:t>Athletes must be identified as having intellectual disabilities by an agency or professional</a:t>
            </a:r>
          </a:p>
          <a:p>
            <a:pPr>
              <a:buFont typeface="Arial" panose="020B0604020202020204" pitchFamily="34" charset="0"/>
              <a:buChar char="•"/>
            </a:pPr>
            <a:r>
              <a:rPr lang="en-US" altLang="en-US" sz="2800" dirty="0">
                <a:latin typeface="Calibri" panose="020F0502020204030204" pitchFamily="34" charset="0"/>
              </a:rPr>
              <a:t>Athletes must have a closely related developmental disability</a:t>
            </a:r>
          </a:p>
          <a:p>
            <a:pPr>
              <a:buFont typeface="Arial" panose="020B0604020202020204" pitchFamily="34" charset="0"/>
              <a:buChar char="•"/>
            </a:pPr>
            <a:r>
              <a:rPr lang="en-US" altLang="en-US" sz="2800" dirty="0">
                <a:latin typeface="Calibri" panose="020F0502020204030204" pitchFamily="34" charset="0"/>
              </a:rPr>
              <a:t>Athletes must have an Athlete Participation Form on file with the state office</a:t>
            </a:r>
          </a:p>
        </p:txBody>
      </p:sp>
    </p:spTree>
    <p:extLst>
      <p:ext uri="{BB962C8B-B14F-4D97-AF65-F5344CB8AC3E}">
        <p14:creationId xmlns:p14="http://schemas.microsoft.com/office/powerpoint/2010/main" val="2235144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  Special Olympics Participants</a:t>
            </a:r>
            <a:br>
              <a:rPr lang="en-US" sz="2800" dirty="0"/>
            </a:br>
            <a:r>
              <a:rPr lang="en-US" sz="2800" dirty="0"/>
              <a:t>A.  Traditional Eligibility</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72F4CDA0-265E-4BE8-BF69-30B8A4A611CD}"/>
              </a:ext>
            </a:extLst>
          </p:cNvPr>
          <p:cNvSpPr/>
          <p:nvPr/>
        </p:nvSpPr>
        <p:spPr>
          <a:xfrm>
            <a:off x="3030414" y="1690688"/>
            <a:ext cx="8575431" cy="4093428"/>
          </a:xfrm>
          <a:prstGeom prst="rect">
            <a:avLst/>
          </a:prstGeom>
        </p:spPr>
        <p:txBody>
          <a:bodyPr wrap="square">
            <a:spAutoFit/>
          </a:bodyPr>
          <a:lstStyle/>
          <a:p>
            <a:pPr>
              <a:buFont typeface="Arial" charset="0"/>
              <a:buChar char="•"/>
              <a:defRPr/>
            </a:pPr>
            <a:r>
              <a:rPr lang="en-US" sz="2000" dirty="0">
                <a:latin typeface="Calibri" pitchFamily="34" charset="0"/>
              </a:rPr>
              <a:t>Special Olympics training and competition is open to every person who:</a:t>
            </a:r>
          </a:p>
          <a:p>
            <a:pPr lvl="1">
              <a:defRPr/>
            </a:pPr>
            <a:r>
              <a:rPr lang="en-US" sz="2000" dirty="0">
                <a:latin typeface="Calibri" pitchFamily="34" charset="0"/>
              </a:rPr>
              <a:t>1.  Has been identified by an agency or professional as having intellectual disabilities, or</a:t>
            </a:r>
          </a:p>
          <a:p>
            <a:pPr lvl="1">
              <a:defRPr/>
            </a:pPr>
            <a:r>
              <a:rPr lang="en-US" sz="2000" dirty="0">
                <a:latin typeface="Calibri" pitchFamily="34" charset="0"/>
              </a:rPr>
              <a:t>2.  Has a cognitive delay, as determined by standardized measures, or</a:t>
            </a:r>
          </a:p>
          <a:p>
            <a:pPr marL="914400" lvl="1" indent="-457200">
              <a:defRPr/>
            </a:pPr>
            <a:r>
              <a:rPr lang="en-US" sz="2000" dirty="0">
                <a:latin typeface="Calibri" pitchFamily="34" charset="0"/>
              </a:rPr>
              <a:t>3.  Has a closely related developmental disability, which means having functional limitations in both general learning and in adaptive skills (such as in recreation, work, independent living, self-direction, or self-care).</a:t>
            </a:r>
          </a:p>
          <a:p>
            <a:pPr marL="914400" lvl="1" indent="-457200">
              <a:defRPr/>
            </a:pPr>
            <a:endParaRPr lang="en-US" sz="2000" dirty="0">
              <a:latin typeface="Calibri" pitchFamily="34" charset="0"/>
            </a:endParaRPr>
          </a:p>
          <a:p>
            <a:pPr>
              <a:buFont typeface="Arial" charset="0"/>
              <a:buChar char="•"/>
              <a:defRPr/>
            </a:pPr>
            <a:r>
              <a:rPr lang="en-US" sz="2000" dirty="0">
                <a:latin typeface="Calibri" pitchFamily="34" charset="0"/>
              </a:rPr>
              <a:t>Persons whose functional limitations are based solely on physical, behavioral, or emotional disability or a specific learning or sensory disability are not eligible to participate as Special Olympics athletes.  However, these individuals may be eligible to be Special Olympics </a:t>
            </a:r>
            <a:r>
              <a:rPr lang="en-US" sz="2000" i="1" dirty="0">
                <a:latin typeface="Calibri" pitchFamily="34" charset="0"/>
              </a:rPr>
              <a:t>Unified Sports® </a:t>
            </a:r>
            <a:r>
              <a:rPr lang="en-US" sz="2000" dirty="0">
                <a:latin typeface="Calibri" pitchFamily="34" charset="0"/>
              </a:rPr>
              <a:t>Partners.</a:t>
            </a:r>
          </a:p>
        </p:txBody>
      </p:sp>
    </p:spTree>
    <p:extLst>
      <p:ext uri="{BB962C8B-B14F-4D97-AF65-F5344CB8AC3E}">
        <p14:creationId xmlns:p14="http://schemas.microsoft.com/office/powerpoint/2010/main" val="3402981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  Special Olympics Participants</a:t>
            </a:r>
            <a:br>
              <a:rPr lang="en-US" sz="2800" dirty="0"/>
            </a:br>
            <a:r>
              <a:rPr lang="en-US" sz="2800" dirty="0"/>
              <a:t>A.  Traditional Eligibility</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869366F8-3D76-441B-9528-025745F462B7}"/>
              </a:ext>
            </a:extLst>
          </p:cNvPr>
          <p:cNvSpPr/>
          <p:nvPr/>
        </p:nvSpPr>
        <p:spPr>
          <a:xfrm>
            <a:off x="3048000" y="1633234"/>
            <a:ext cx="8305800" cy="4401205"/>
          </a:xfrm>
          <a:prstGeom prst="rect">
            <a:avLst/>
          </a:prstGeom>
        </p:spPr>
        <p:txBody>
          <a:bodyPr wrap="square">
            <a:spAutoFit/>
          </a:bodyPr>
          <a:lstStyle/>
          <a:p>
            <a:pPr>
              <a:buFont typeface="Arial" panose="020B0604020202020204" pitchFamily="34" charset="0"/>
              <a:buChar char="•"/>
            </a:pPr>
            <a:r>
              <a:rPr lang="en-US" altLang="en-US" sz="2000" dirty="0">
                <a:latin typeface="Calibri" panose="020F0502020204030204" pitchFamily="34" charset="0"/>
              </a:rPr>
              <a:t>Training and competition is open to all persons with intellectual disability, a cognitive delay or a closely related developmental disability who meet the age requirements regardless of how mild or severe the person’s disability, and whether or not that person also has other mental or physical disabilities.</a:t>
            </a:r>
          </a:p>
          <a:p>
            <a:pPr>
              <a:buFont typeface="Arial" panose="020B0604020202020204" pitchFamily="34" charset="0"/>
              <a:buChar char="•"/>
            </a:pPr>
            <a:endParaRPr lang="en-US" altLang="en-US" sz="2000" dirty="0">
              <a:latin typeface="Calibri" panose="020F0502020204030204" pitchFamily="34" charset="0"/>
            </a:endParaRPr>
          </a:p>
          <a:p>
            <a:pPr>
              <a:buFont typeface="Arial" panose="020B0604020202020204" pitchFamily="34" charset="0"/>
              <a:buChar char="•"/>
            </a:pPr>
            <a:r>
              <a:rPr lang="en-US" altLang="en-US" sz="2000" dirty="0">
                <a:latin typeface="Calibri" panose="020F0502020204030204" pitchFamily="34" charset="0"/>
              </a:rPr>
              <a:t>No maximum age limitation for participation.</a:t>
            </a:r>
          </a:p>
          <a:p>
            <a:pPr lvl="1">
              <a:buFont typeface="Arial" panose="020B0604020202020204" pitchFamily="34" charset="0"/>
              <a:buChar char="•"/>
            </a:pPr>
            <a:r>
              <a:rPr lang="en-US" altLang="en-US" sz="2000" dirty="0">
                <a:latin typeface="Calibri" panose="020F0502020204030204" pitchFamily="34" charset="0"/>
              </a:rPr>
              <a:t>Children 2-7 years of age may participate in the Young Athletes Program but may not participate in Special Olympics competition or be awarded medals or ribbons associated with competition.  Such children may be recognized for their participation through certificates of participation.</a:t>
            </a:r>
          </a:p>
          <a:p>
            <a:pPr lvl="1">
              <a:buFont typeface="Arial" panose="020B0604020202020204" pitchFamily="34" charset="0"/>
              <a:buChar char="•"/>
            </a:pPr>
            <a:endParaRPr lang="en-US" altLang="en-US" sz="2000" dirty="0">
              <a:latin typeface="Calibri" panose="020F0502020204030204" pitchFamily="34" charset="0"/>
            </a:endParaRPr>
          </a:p>
          <a:p>
            <a:pPr>
              <a:buFont typeface="Arial" panose="020B0604020202020204" pitchFamily="34" charset="0"/>
              <a:buChar char="•"/>
            </a:pPr>
            <a:r>
              <a:rPr lang="en-US" altLang="en-US" sz="2000" dirty="0">
                <a:latin typeface="Calibri" panose="020F0502020204030204" pitchFamily="34" charset="0"/>
              </a:rPr>
              <a:t>All persons who are eligible to participate in Special Olympics training and / or competition programs must register to participate with their local Accredited Program.</a:t>
            </a:r>
          </a:p>
        </p:txBody>
      </p:sp>
    </p:spTree>
    <p:extLst>
      <p:ext uri="{BB962C8B-B14F-4D97-AF65-F5344CB8AC3E}">
        <p14:creationId xmlns:p14="http://schemas.microsoft.com/office/powerpoint/2010/main" val="719175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  Special Olympics Participants</a:t>
            </a:r>
            <a:br>
              <a:rPr lang="en-US" sz="2800" dirty="0"/>
            </a:br>
            <a:r>
              <a:rPr lang="en-US" sz="2800" dirty="0"/>
              <a:t>B.  Participation of Individuals with Special Considerations</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3E2D8D22-365C-434D-8520-7D0CE785A591}"/>
              </a:ext>
            </a:extLst>
          </p:cNvPr>
          <p:cNvSpPr/>
          <p:nvPr/>
        </p:nvSpPr>
        <p:spPr>
          <a:xfrm>
            <a:off x="3241431" y="2064121"/>
            <a:ext cx="7520354" cy="3970318"/>
          </a:xfrm>
          <a:prstGeom prst="rect">
            <a:avLst/>
          </a:prstGeom>
        </p:spPr>
        <p:txBody>
          <a:bodyPr wrap="square">
            <a:spAutoFit/>
          </a:bodyPr>
          <a:lstStyle/>
          <a:p>
            <a:r>
              <a:rPr lang="en-US" altLang="en-US" b="1" dirty="0"/>
              <a:t>Down Syndrome and </a:t>
            </a:r>
            <a:r>
              <a:rPr lang="en-US" altLang="en-US" b="1" dirty="0" err="1"/>
              <a:t>Atlanto</a:t>
            </a:r>
            <a:r>
              <a:rPr lang="en-US" altLang="en-US" b="1" dirty="0"/>
              <a:t>-Axial Instability</a:t>
            </a:r>
          </a:p>
          <a:p>
            <a:endParaRPr lang="en-US" altLang="en-US" b="1" dirty="0"/>
          </a:p>
          <a:p>
            <a:pPr>
              <a:buFont typeface="Arial" panose="020B0604020202020204" pitchFamily="34" charset="0"/>
              <a:buChar char="•"/>
            </a:pPr>
            <a:r>
              <a:rPr lang="en-US" altLang="en-US" dirty="0"/>
              <a:t>10% of individuals with Down Syndrome have a misalignment of the cervical vertebrae C-1 and C-2 in the neck.  This condition called </a:t>
            </a:r>
            <a:r>
              <a:rPr lang="en-US" altLang="en-US" i="1" dirty="0" err="1"/>
              <a:t>atlanto</a:t>
            </a:r>
            <a:r>
              <a:rPr lang="en-US" altLang="en-US" i="1" dirty="0"/>
              <a:t>-axial instability </a:t>
            </a:r>
            <a:r>
              <a:rPr lang="en-US" altLang="en-US" dirty="0"/>
              <a:t>exposes individuals with Down Syndrome to the possibility of injury if they participate in activities that hyperextend or radically flex the neck or upper spine.</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There are temporary restrictions of athletes with Down Syndrome who have </a:t>
            </a:r>
            <a:r>
              <a:rPr lang="en-US" altLang="en-US" i="1" dirty="0" err="1"/>
              <a:t>atlanto</a:t>
            </a:r>
            <a:r>
              <a:rPr lang="en-US" altLang="en-US" i="1" dirty="0"/>
              <a:t>-axial instability.</a:t>
            </a:r>
          </a:p>
          <a:p>
            <a:pPr lvl="1">
              <a:buFont typeface="Arial" panose="020B0604020202020204" pitchFamily="34" charset="0"/>
              <a:buChar char="•"/>
            </a:pPr>
            <a:r>
              <a:rPr lang="en-US" altLang="en-US" dirty="0"/>
              <a:t>Prohibited activities include:  butterfly stroke and diving starts in swimming, diving, pentathlon, high jump, squat lifts, equestrian sports, artistic gymnastics, soccer, alpine skiing, and any warm-up exercise placing undue stress on the head and neck.</a:t>
            </a:r>
          </a:p>
        </p:txBody>
      </p:sp>
    </p:spTree>
    <p:extLst>
      <p:ext uri="{BB962C8B-B14F-4D97-AF65-F5344CB8AC3E}">
        <p14:creationId xmlns:p14="http://schemas.microsoft.com/office/powerpoint/2010/main" val="783764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a:t>II.  Special Olympics Participants</a:t>
            </a:r>
            <a:br>
              <a:rPr lang="en-US" sz="2800" dirty="0"/>
            </a:br>
            <a:r>
              <a:rPr lang="en-US" sz="2800" dirty="0"/>
              <a:t>B.  Participation of Individuals with Special Considerations</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4967A4FE-550D-40DF-912D-ACF2614D73A4}"/>
              </a:ext>
            </a:extLst>
          </p:cNvPr>
          <p:cNvSpPr/>
          <p:nvPr/>
        </p:nvSpPr>
        <p:spPr>
          <a:xfrm>
            <a:off x="3048000" y="1909697"/>
            <a:ext cx="8305800" cy="4339650"/>
          </a:xfrm>
          <a:prstGeom prst="rect">
            <a:avLst/>
          </a:prstGeom>
        </p:spPr>
        <p:txBody>
          <a:bodyPr wrap="square">
            <a:spAutoFit/>
          </a:bodyPr>
          <a:lstStyle/>
          <a:p>
            <a:r>
              <a:rPr lang="en-US" altLang="en-US" b="1" dirty="0"/>
              <a:t>Down Syndrome and </a:t>
            </a:r>
            <a:r>
              <a:rPr lang="en-US" altLang="en-US" b="1" dirty="0" err="1"/>
              <a:t>Atlanto</a:t>
            </a:r>
            <a:r>
              <a:rPr lang="en-US" altLang="en-US" b="1" dirty="0"/>
              <a:t>-Axial Instability</a:t>
            </a:r>
          </a:p>
          <a:p>
            <a:endParaRPr lang="en-US" altLang="en-US" b="1" dirty="0"/>
          </a:p>
          <a:p>
            <a:pPr>
              <a:buFont typeface="Arial" panose="020B0604020202020204" pitchFamily="34" charset="0"/>
              <a:buChar char="•"/>
            </a:pPr>
            <a:r>
              <a:rPr lang="en-US" altLang="en-US" sz="1600" dirty="0"/>
              <a:t>An athlete with Down Syndrome who has been diagnosed by a physician as having an </a:t>
            </a:r>
            <a:r>
              <a:rPr lang="en-US" altLang="en-US" sz="1600" dirty="0" err="1"/>
              <a:t>atlanto</a:t>
            </a:r>
            <a:r>
              <a:rPr lang="en-US" altLang="en-US" sz="1600" dirty="0"/>
              <a:t>-axial instability condition may nevertheless participate in the sports identified if:</a:t>
            </a:r>
          </a:p>
          <a:p>
            <a:pPr lvl="1">
              <a:buFont typeface="Arial" panose="020B0604020202020204" pitchFamily="34" charset="0"/>
              <a:buChar char="•"/>
            </a:pPr>
            <a:r>
              <a:rPr lang="en-US" altLang="en-US" sz="1600" dirty="0"/>
              <a:t>The athlete (or the parent if the athlete is a minor) confirms in writing his or her decision to proceed with these activities notwithstanding the risks created by the </a:t>
            </a:r>
            <a:r>
              <a:rPr lang="en-US" altLang="en-US" sz="1600" i="1" dirty="0" err="1"/>
              <a:t>atlanto</a:t>
            </a:r>
            <a:r>
              <a:rPr lang="en-US" altLang="en-US" sz="1600" i="1" dirty="0"/>
              <a:t>-axial instability;</a:t>
            </a:r>
          </a:p>
          <a:p>
            <a:pPr lvl="1">
              <a:buFont typeface="Arial" panose="020B0604020202020204" pitchFamily="34" charset="0"/>
              <a:buChar char="•"/>
            </a:pPr>
            <a:endParaRPr lang="en-US" altLang="en-US" sz="1600" dirty="0"/>
          </a:p>
          <a:p>
            <a:pPr lvl="1">
              <a:buFont typeface="Arial" panose="020B0604020202020204" pitchFamily="34" charset="0"/>
              <a:buChar char="•"/>
            </a:pPr>
            <a:r>
              <a:rPr lang="en-US" altLang="en-US" sz="1600" dirty="0"/>
              <a:t>Two licensed medical professionals certify in writing that they have explained these risks to the athlete and his / her parent or guardian and that the athlete’s condition does not, in their judgment, preclude the athlete from participating in Special Olympics;</a:t>
            </a:r>
          </a:p>
          <a:p>
            <a:pPr lvl="1">
              <a:buFont typeface="Arial" panose="020B0604020202020204" pitchFamily="34" charset="0"/>
              <a:buChar char="•"/>
            </a:pPr>
            <a:endParaRPr lang="en-US" altLang="en-US" sz="1600" dirty="0"/>
          </a:p>
          <a:p>
            <a:pPr lvl="1">
              <a:buFont typeface="Arial" panose="020B0604020202020204" pitchFamily="34" charset="0"/>
              <a:buChar char="•"/>
            </a:pPr>
            <a:r>
              <a:rPr lang="en-US" altLang="en-US" sz="1600" dirty="0"/>
              <a:t>The statements and certifications are documented and provided to Accredited Programs using the standardized form approved by Special Olympics headquarters entitled “Special Release for Athletes with </a:t>
            </a:r>
            <a:r>
              <a:rPr lang="en-US" altLang="en-US" sz="1600" i="1" dirty="0" err="1"/>
              <a:t>Atlanto</a:t>
            </a:r>
            <a:r>
              <a:rPr lang="en-US" altLang="en-US" sz="1600" i="1" dirty="0"/>
              <a:t>-axial Instability” </a:t>
            </a:r>
            <a:r>
              <a:rPr lang="en-US" altLang="en-US" sz="1600" dirty="0"/>
              <a:t>and any revisions of that form, approved by Special Olympics headquarters (“Special Release Concerning </a:t>
            </a:r>
            <a:r>
              <a:rPr lang="en-US" altLang="en-US" sz="1600" dirty="0" err="1"/>
              <a:t>Atlanto</a:t>
            </a:r>
            <a:r>
              <a:rPr lang="en-US" altLang="en-US" sz="1600" dirty="0"/>
              <a:t>-axial Instability”).</a:t>
            </a:r>
          </a:p>
        </p:txBody>
      </p:sp>
    </p:spTree>
    <p:extLst>
      <p:ext uri="{BB962C8B-B14F-4D97-AF65-F5344CB8AC3E}">
        <p14:creationId xmlns:p14="http://schemas.microsoft.com/office/powerpoint/2010/main" val="2714905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III.  Sports Training and Competition</a:t>
            </a:r>
            <a:br>
              <a:rPr lang="en-US" sz="2800" dirty="0"/>
            </a:br>
            <a:r>
              <a:rPr lang="en-US" sz="2800" dirty="0"/>
              <a:t>A.  Uniqueness from Other Sports Organizations</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0B0C5D17-7D16-4BB1-A182-CE3F60DDF0DD}"/>
              </a:ext>
            </a:extLst>
          </p:cNvPr>
          <p:cNvSpPr/>
          <p:nvPr/>
        </p:nvSpPr>
        <p:spPr>
          <a:xfrm>
            <a:off x="3452446" y="1690688"/>
            <a:ext cx="8305800" cy="4801314"/>
          </a:xfrm>
          <a:prstGeom prst="rect">
            <a:avLst/>
          </a:prstGeom>
        </p:spPr>
        <p:txBody>
          <a:bodyPr wrap="square">
            <a:spAutoFit/>
          </a:bodyPr>
          <a:lstStyle/>
          <a:p>
            <a:r>
              <a:rPr lang="en-US" altLang="en-US" dirty="0"/>
              <a:t>Special Olympics is more similar than different from other sports organizations.  However, it is important to identify the five areas that make Special Olympics unique.  Per official Special Olympics General Rules:</a:t>
            </a:r>
          </a:p>
          <a:p>
            <a:endParaRPr lang="en-US" altLang="en-US" b="1" dirty="0"/>
          </a:p>
          <a:p>
            <a:pPr>
              <a:buFont typeface="Arial" panose="020B0604020202020204" pitchFamily="34" charset="0"/>
              <a:buChar char="•"/>
            </a:pPr>
            <a:r>
              <a:rPr lang="en-US" altLang="en-US" dirty="0"/>
              <a:t>A variety of sports opportunities are provided for all ability levels.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Ability groupings are created through a process called </a:t>
            </a:r>
            <a:r>
              <a:rPr lang="en-US" altLang="en-US" dirty="0" err="1"/>
              <a:t>divisioning</a:t>
            </a:r>
            <a:r>
              <a:rPr lang="en-US" altLang="en-US" dirty="0"/>
              <a:t> to provide equitable competition (evenness) for all athletes within each ability grouping (division).</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Awards are provided to all participants who compete.</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The established criteria for athlete advancement to higher levels of competition is based on order of finish for each division and random draw.</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Special Olympics does not charge a fee to athletes (or their families) to train or compete.</a:t>
            </a:r>
          </a:p>
        </p:txBody>
      </p:sp>
    </p:spTree>
    <p:extLst>
      <p:ext uri="{BB962C8B-B14F-4D97-AF65-F5344CB8AC3E}">
        <p14:creationId xmlns:p14="http://schemas.microsoft.com/office/powerpoint/2010/main" val="1392647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Objectives and Competencies</a:t>
            </a:r>
            <a:endParaRPr lang="en-US"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TextBox 2"/>
          <p:cNvSpPr txBox="1"/>
          <p:nvPr/>
        </p:nvSpPr>
        <p:spPr>
          <a:xfrm>
            <a:off x="2600696" y="2208119"/>
            <a:ext cx="8003969" cy="3323987"/>
          </a:xfrm>
          <a:prstGeom prst="rect">
            <a:avLst/>
          </a:prstGeom>
          <a:noFill/>
        </p:spPr>
        <p:txBody>
          <a:bodyPr wrap="square" rtlCol="0">
            <a:spAutoFit/>
          </a:bodyPr>
          <a:lstStyle/>
          <a:p>
            <a:pPr>
              <a:buFont typeface="Arial" pitchFamily="34" charset="0"/>
              <a:buChar char="•"/>
              <a:defRPr/>
            </a:pPr>
            <a:r>
              <a:rPr lang="en-US" sz="2400" dirty="0">
                <a:latin typeface="Calibri" pitchFamily="34" charset="0"/>
              </a:rPr>
              <a:t>Describe Special Olympics mission and philosophy.</a:t>
            </a:r>
          </a:p>
          <a:p>
            <a:pPr>
              <a:buFont typeface="Arial" pitchFamily="34" charset="0"/>
              <a:buChar char="•"/>
              <a:defRPr/>
            </a:pPr>
            <a:r>
              <a:rPr lang="en-US" sz="2400" dirty="0">
                <a:latin typeface="Calibri" pitchFamily="34" charset="0"/>
              </a:rPr>
              <a:t>Briefly describe the history of Special Olympics.</a:t>
            </a:r>
          </a:p>
          <a:p>
            <a:pPr>
              <a:buFont typeface="Arial" pitchFamily="34" charset="0"/>
              <a:buChar char="•"/>
              <a:defRPr/>
            </a:pPr>
            <a:r>
              <a:rPr lang="en-US" sz="2400" dirty="0">
                <a:latin typeface="Calibri" pitchFamily="34" charset="0"/>
              </a:rPr>
              <a:t>Summarize the basic organizational structure of Special Olympics – grassroots to headquarters.</a:t>
            </a:r>
          </a:p>
          <a:p>
            <a:pPr>
              <a:buFont typeface="Arial" pitchFamily="34" charset="0"/>
              <a:buChar char="•"/>
              <a:defRPr/>
            </a:pPr>
            <a:r>
              <a:rPr lang="en-US" sz="2400" dirty="0">
                <a:latin typeface="Calibri" pitchFamily="34" charset="0"/>
              </a:rPr>
              <a:t>Identify eligibility requirements and access into Special Olympics.</a:t>
            </a:r>
          </a:p>
          <a:p>
            <a:pPr>
              <a:buFont typeface="Arial" pitchFamily="34" charset="0"/>
              <a:buChar char="•"/>
              <a:defRPr/>
            </a:pPr>
            <a:r>
              <a:rPr lang="en-US" sz="2400" dirty="0">
                <a:latin typeface="Calibri" pitchFamily="34" charset="0"/>
              </a:rPr>
              <a:t>Describe what opportunities in Special Olympics are available to volunteers.</a:t>
            </a:r>
          </a:p>
          <a:p>
            <a:endParaRPr lang="en-US" dirty="0"/>
          </a:p>
        </p:txBody>
      </p:sp>
    </p:spTree>
    <p:extLst>
      <p:ext uri="{BB962C8B-B14F-4D97-AF65-F5344CB8AC3E}">
        <p14:creationId xmlns:p14="http://schemas.microsoft.com/office/powerpoint/2010/main" val="2747900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III.  Sports Training and Competition</a:t>
            </a:r>
            <a:br>
              <a:rPr lang="en-US" sz="2800" dirty="0"/>
            </a:br>
            <a:r>
              <a:rPr lang="en-US" sz="2800" dirty="0"/>
              <a:t>B.  Competition Opportunities for All Levels</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4A8F751A-3147-470C-9CB4-1EA536983011}"/>
              </a:ext>
            </a:extLst>
          </p:cNvPr>
          <p:cNvSpPr/>
          <p:nvPr/>
        </p:nvSpPr>
        <p:spPr>
          <a:xfrm>
            <a:off x="3200400" y="1756345"/>
            <a:ext cx="8153400" cy="4278094"/>
          </a:xfrm>
          <a:prstGeom prst="rect">
            <a:avLst/>
          </a:prstGeom>
        </p:spPr>
        <p:txBody>
          <a:bodyPr wrap="square">
            <a:spAutoFit/>
          </a:bodyPr>
          <a:lstStyle/>
          <a:p>
            <a:pPr>
              <a:buFont typeface="Arial" panose="020B0604020202020204" pitchFamily="34" charset="0"/>
              <a:buChar char="•"/>
            </a:pPr>
            <a:r>
              <a:rPr lang="en-US" altLang="en-US" sz="1600" dirty="0"/>
              <a:t>Special Olympics provides a variety of competition opportunities for athletes of all abilities by offering official events or various degrees of difficulty and challenge.</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The lowest ability athletes can participate in specially modified events such as:</a:t>
            </a:r>
          </a:p>
          <a:p>
            <a:pPr lvl="1">
              <a:buFont typeface="Arial" panose="020B0604020202020204" pitchFamily="34" charset="0"/>
              <a:buChar char="•"/>
            </a:pPr>
            <a:r>
              <a:rPr lang="en-US" altLang="en-US" sz="1600" dirty="0"/>
              <a:t>The 25m Assisted Walk (Athletics) or the 15m Flotation Race (Aquatics)</a:t>
            </a:r>
          </a:p>
          <a:p>
            <a:pPr lvl="1">
              <a:buFont typeface="Arial" panose="020B0604020202020204" pitchFamily="34" charset="0"/>
              <a:buChar char="•"/>
            </a:pPr>
            <a:r>
              <a:rPr lang="en-US" altLang="en-US" sz="1600" dirty="0"/>
              <a:t>Events for athletes who use wheelchairs</a:t>
            </a:r>
          </a:p>
          <a:p>
            <a:pPr lvl="1">
              <a:buFont typeface="Arial" panose="020B0604020202020204" pitchFamily="34" charset="0"/>
              <a:buChar char="•"/>
            </a:pPr>
            <a:r>
              <a:rPr lang="en-US" altLang="en-US" sz="1600" dirty="0"/>
              <a:t>The Motor Activities Training Program (MATP) provides participation for those requiring the greatest assistance and support</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In team sports, lower-ability athletes who are not yet ready for team play, can participate in Individual Skills Contests.  For example, in soccer, athletes can earn medals for performing the skills of Dribbling, Shooting, and Run-and-Kick event.  Lower ability athletes may also participate in modified team events such as 3-on-3 basketball or modified softball team play.</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Most Special Olympics events have few differences from the sport played by individuals without disabilities.  Higher ability athletes are now participating in events like the marathon, or in </a:t>
            </a:r>
            <a:r>
              <a:rPr lang="en-US" altLang="en-US" sz="1600" i="1" dirty="0"/>
              <a:t>Unified Sports®</a:t>
            </a:r>
            <a:r>
              <a:rPr lang="en-US" altLang="en-US" sz="1600" dirty="0"/>
              <a:t> events alongside athletes without disabilities.</a:t>
            </a:r>
            <a:endParaRPr lang="en-US" altLang="en-US" sz="1600" i="1" dirty="0"/>
          </a:p>
        </p:txBody>
      </p:sp>
    </p:spTree>
    <p:extLst>
      <p:ext uri="{BB962C8B-B14F-4D97-AF65-F5344CB8AC3E}">
        <p14:creationId xmlns:p14="http://schemas.microsoft.com/office/powerpoint/2010/main" val="3315261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III.  Sports Training and Competition</a:t>
            </a:r>
            <a:br>
              <a:rPr lang="en-US" sz="2800" dirty="0"/>
            </a:br>
            <a:r>
              <a:rPr lang="en-US" sz="2800" dirty="0"/>
              <a:t>C.  Unified Sports®</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C40F39D8-D52D-4DD3-A3E2-7E3757F1E1EE}"/>
              </a:ext>
            </a:extLst>
          </p:cNvPr>
          <p:cNvSpPr/>
          <p:nvPr/>
        </p:nvSpPr>
        <p:spPr>
          <a:xfrm>
            <a:off x="3628293" y="1997839"/>
            <a:ext cx="6904892" cy="2862322"/>
          </a:xfrm>
          <a:prstGeom prst="rect">
            <a:avLst/>
          </a:prstGeom>
        </p:spPr>
        <p:txBody>
          <a:bodyPr wrap="square">
            <a:spAutoFit/>
          </a:bodyPr>
          <a:lstStyle/>
          <a:p>
            <a:pPr>
              <a:buFont typeface="Arial" panose="020B0604020202020204" pitchFamily="34" charset="0"/>
              <a:buChar char="•"/>
            </a:pPr>
            <a:r>
              <a:rPr lang="en-US" altLang="en-US" dirty="0"/>
              <a:t>An initiative that combines approximately equal numbers of Special Olympics athletes and athletes without intellectual disabilities (called Unified Partners) with like abilities on sports teams for training and competition.</a:t>
            </a:r>
          </a:p>
          <a:p>
            <a:pPr>
              <a:buFont typeface="Arial" panose="020B0604020202020204" pitchFamily="34" charset="0"/>
              <a:buChar char="•"/>
            </a:pPr>
            <a:endParaRPr lang="en-US" altLang="en-US" i="1" dirty="0"/>
          </a:p>
          <a:p>
            <a:pPr>
              <a:buFont typeface="Arial" panose="020B0604020202020204" pitchFamily="34" charset="0"/>
              <a:buChar char="•"/>
            </a:pPr>
            <a:r>
              <a:rPr lang="en-US" altLang="en-US" dirty="0"/>
              <a:t>Age and ability matching of athletes and partners is defined on a sport-by-sport basis.</a:t>
            </a:r>
          </a:p>
          <a:p>
            <a:pPr>
              <a:buFont typeface="Arial" panose="020B0604020202020204" pitchFamily="34" charset="0"/>
              <a:buChar char="•"/>
            </a:pPr>
            <a:endParaRPr lang="en-US" altLang="en-US" dirty="0"/>
          </a:p>
          <a:p>
            <a:pPr>
              <a:buFont typeface="Arial" panose="020B0604020202020204" pitchFamily="34" charset="0"/>
              <a:buChar char="•"/>
            </a:pPr>
            <a:r>
              <a:rPr lang="en-US" altLang="en-US" i="1" dirty="0"/>
              <a:t>Unified Sports® </a:t>
            </a:r>
            <a:r>
              <a:rPr lang="en-US" altLang="en-US" dirty="0"/>
              <a:t>athletes improve their physical fitness, sharpen their skills, challenge the competition and have fun, too.</a:t>
            </a:r>
          </a:p>
        </p:txBody>
      </p:sp>
      <p:pic>
        <p:nvPicPr>
          <p:cNvPr id="8" name="Picture 7" descr="Logo&#10;&#10;Description automatically generated">
            <a:extLst>
              <a:ext uri="{FF2B5EF4-FFF2-40B4-BE49-F238E27FC236}">
                <a16:creationId xmlns:a16="http://schemas.microsoft.com/office/drawing/2014/main" id="{0D9D1A06-6D88-4E79-A68A-B49863A371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5167312"/>
            <a:ext cx="1437409" cy="1437409"/>
          </a:xfrm>
          <a:prstGeom prst="rect">
            <a:avLst/>
          </a:prstGeom>
        </p:spPr>
      </p:pic>
    </p:spTree>
    <p:extLst>
      <p:ext uri="{BB962C8B-B14F-4D97-AF65-F5344CB8AC3E}">
        <p14:creationId xmlns:p14="http://schemas.microsoft.com/office/powerpoint/2010/main" val="1748133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III.  Sports Training and Competition</a:t>
            </a:r>
            <a:br>
              <a:rPr lang="en-US" sz="2800" dirty="0"/>
            </a:br>
            <a:r>
              <a:rPr lang="en-US" sz="2800" dirty="0"/>
              <a:t>C.  Unified Sports®</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98409678-C192-4900-A43E-74785D512457}"/>
              </a:ext>
            </a:extLst>
          </p:cNvPr>
          <p:cNvSpPr/>
          <p:nvPr/>
        </p:nvSpPr>
        <p:spPr>
          <a:xfrm>
            <a:off x="4155831" y="1955973"/>
            <a:ext cx="6834554" cy="4247317"/>
          </a:xfrm>
          <a:prstGeom prst="rect">
            <a:avLst/>
          </a:prstGeom>
        </p:spPr>
        <p:txBody>
          <a:bodyPr wrap="square">
            <a:spAutoFit/>
          </a:bodyPr>
          <a:lstStyle/>
          <a:p>
            <a:r>
              <a:rPr lang="en-US" altLang="en-US" i="1" dirty="0"/>
              <a:t>Unified Sports® </a:t>
            </a:r>
            <a:r>
              <a:rPr lang="en-US" altLang="en-US" dirty="0"/>
              <a:t>enables athletes to:</a:t>
            </a:r>
          </a:p>
          <a:p>
            <a:endParaRPr lang="en-US" altLang="en-US" i="1" dirty="0"/>
          </a:p>
          <a:p>
            <a:pPr>
              <a:buFont typeface="Arial" panose="020B0604020202020204" pitchFamily="34" charset="0"/>
              <a:buChar char="•"/>
            </a:pPr>
            <a:r>
              <a:rPr lang="en-US" altLang="en-US" dirty="0"/>
              <a:t>learn new sports; develop higher-level sports skills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have new competition experiences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experience meaningful inclusion as each athlete is ensured of playing a valued role on the team</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socialize with peers and form friendships (the initiative provides a forum for positive social interaction between teammates and often leads to long-lasting friendships)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participate in their communities and have choices outside of Special Olympics   </a:t>
            </a:r>
            <a:endParaRPr lang="en-US" altLang="en-US" sz="1400" dirty="0"/>
          </a:p>
        </p:txBody>
      </p:sp>
    </p:spTree>
    <p:extLst>
      <p:ext uri="{BB962C8B-B14F-4D97-AF65-F5344CB8AC3E}">
        <p14:creationId xmlns:p14="http://schemas.microsoft.com/office/powerpoint/2010/main" val="66309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III.  Sports Training and Competition</a:t>
            </a:r>
            <a:br>
              <a:rPr lang="en-US" sz="2800" dirty="0"/>
            </a:br>
            <a:r>
              <a:rPr lang="en-US" sz="2800" dirty="0"/>
              <a:t>D.  Fitness</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98409678-C192-4900-A43E-74785D512457}"/>
              </a:ext>
            </a:extLst>
          </p:cNvPr>
          <p:cNvSpPr/>
          <p:nvPr/>
        </p:nvSpPr>
        <p:spPr>
          <a:xfrm>
            <a:off x="3065262" y="2081808"/>
            <a:ext cx="8288538" cy="3077766"/>
          </a:xfrm>
          <a:prstGeom prst="rect">
            <a:avLst/>
          </a:prstGeom>
        </p:spPr>
        <p:txBody>
          <a:bodyPr wrap="square">
            <a:spAutoFit/>
          </a:bodyPr>
          <a:lstStyle/>
          <a:p>
            <a:pPr marL="285750" indent="-285750">
              <a:buFont typeface="Arial" panose="020B0604020202020204" pitchFamily="34" charset="0"/>
              <a:buChar char="•"/>
            </a:pPr>
            <a:r>
              <a:rPr lang="en-US" dirty="0"/>
              <a:t>Physical fitness is a key part of the Special Olympics mission. Fitness is the state of optimal health and performance through adequate physical activity, nutrition, and hydration. In order for our athletes to be fit, they must practice healthy habits year-round and lifelong. Fitness programming empowers athletes and their supporters to take charge of their own health and fitness by providing necessary education, social support, opportunities and tracking of progress.</a:t>
            </a:r>
          </a:p>
          <a:p>
            <a:pPr marL="285750" indent="-285750">
              <a:buFont typeface="Arial" panose="020B0604020202020204" pitchFamily="34" charset="0"/>
              <a:buChar char="•"/>
            </a:pPr>
            <a:r>
              <a:rPr lang="en-US" dirty="0">
                <a:solidFill>
                  <a:prstClr val="black"/>
                </a:solidFill>
              </a:rPr>
              <a:t>Fitness is optimal health and performance through adequate physical activity, nutrition, and hydration and utilized in the Fit 5 program.</a:t>
            </a:r>
          </a:p>
          <a:p>
            <a:pPr marL="285750" indent="-285750">
              <a:buFont typeface="Arial" panose="020B0604020202020204" pitchFamily="34" charset="0"/>
              <a:buChar char="•"/>
            </a:pPr>
            <a:r>
              <a:rPr lang="en-US" altLang="en-US" dirty="0"/>
              <a:t>Endurance, strength, flexibility, balance are key elements on improvement of Fitness</a:t>
            </a:r>
          </a:p>
          <a:p>
            <a:pPr marL="285750" indent="-28575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116504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65652"/>
            <a:ext cx="10515600" cy="1325563"/>
          </a:xfrm>
        </p:spPr>
        <p:txBody>
          <a:bodyPr>
            <a:normAutofit/>
          </a:bodyPr>
          <a:lstStyle/>
          <a:p>
            <a:pPr algn="ctr"/>
            <a:r>
              <a:rPr lang="en-US" sz="2800" dirty="0"/>
              <a:t>III.  Sports Training and Competition</a:t>
            </a:r>
            <a:br>
              <a:rPr lang="en-US" sz="2800" dirty="0"/>
            </a:br>
            <a:r>
              <a:rPr lang="en-US" sz="2800" dirty="0"/>
              <a:t>E.  Official Sports</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826B4592-4E26-4E1B-A252-C4A9B265F8A5}"/>
              </a:ext>
            </a:extLst>
          </p:cNvPr>
          <p:cNvSpPr/>
          <p:nvPr/>
        </p:nvSpPr>
        <p:spPr>
          <a:xfrm>
            <a:off x="2608979" y="1810059"/>
            <a:ext cx="3162648" cy="3785652"/>
          </a:xfrm>
          <a:prstGeom prst="rect">
            <a:avLst/>
          </a:prstGeom>
        </p:spPr>
        <p:txBody>
          <a:bodyPr wrap="square">
            <a:spAutoFit/>
          </a:bodyPr>
          <a:lstStyle/>
          <a:p>
            <a:r>
              <a:rPr lang="en-US" altLang="en-US" sz="1600" b="1" dirty="0"/>
              <a:t>Georgia offers 26 sports</a:t>
            </a:r>
          </a:p>
          <a:p>
            <a:endParaRPr lang="en-US" altLang="en-US" sz="1600" b="1" dirty="0"/>
          </a:p>
          <a:p>
            <a:pPr>
              <a:buFont typeface="Arial" panose="020B0604020202020204" pitchFamily="34" charset="0"/>
              <a:buChar char="•"/>
            </a:pPr>
            <a:r>
              <a:rPr lang="en-US" altLang="en-US" sz="1600" b="1" dirty="0"/>
              <a:t>Alpine Skiing				</a:t>
            </a:r>
          </a:p>
          <a:p>
            <a:pPr>
              <a:buFont typeface="Arial" panose="020B0604020202020204" pitchFamily="34" charset="0"/>
              <a:buChar char="•"/>
            </a:pPr>
            <a:r>
              <a:rPr lang="en-US" altLang="en-US" sz="1600" b="1" dirty="0"/>
              <a:t>Artistic Gymnastics</a:t>
            </a:r>
          </a:p>
          <a:p>
            <a:pPr>
              <a:buFont typeface="Arial" panose="020B0604020202020204" pitchFamily="34" charset="0"/>
              <a:buChar char="•"/>
            </a:pPr>
            <a:r>
              <a:rPr lang="en-US" altLang="en-US" sz="1600" b="1" dirty="0"/>
              <a:t>Athletics					</a:t>
            </a:r>
          </a:p>
          <a:p>
            <a:pPr>
              <a:buFont typeface="Arial" panose="020B0604020202020204" pitchFamily="34" charset="0"/>
              <a:buChar char="•"/>
            </a:pPr>
            <a:r>
              <a:rPr lang="en-US" altLang="en-US" sz="1600" b="1" dirty="0"/>
              <a:t>Badminton</a:t>
            </a:r>
          </a:p>
          <a:p>
            <a:pPr>
              <a:buFont typeface="Arial" panose="020B0604020202020204" pitchFamily="34" charset="0"/>
              <a:buChar char="•"/>
            </a:pPr>
            <a:r>
              <a:rPr lang="en-US" altLang="en-US" sz="1600" b="1" dirty="0"/>
              <a:t>Basketball</a:t>
            </a:r>
          </a:p>
          <a:p>
            <a:pPr>
              <a:buFont typeface="Arial" panose="020B0604020202020204" pitchFamily="34" charset="0"/>
              <a:buChar char="•"/>
            </a:pPr>
            <a:r>
              <a:rPr lang="en-US" altLang="en-US" sz="1600" b="1" dirty="0"/>
              <a:t>Bocce</a:t>
            </a:r>
          </a:p>
          <a:p>
            <a:pPr>
              <a:buFont typeface="Arial" panose="020B0604020202020204" pitchFamily="34" charset="0"/>
              <a:buChar char="•"/>
            </a:pPr>
            <a:r>
              <a:rPr lang="en-US" altLang="en-US" sz="1600" b="1" dirty="0"/>
              <a:t>Bowling					</a:t>
            </a:r>
          </a:p>
          <a:p>
            <a:pPr>
              <a:buFont typeface="Arial" panose="020B0604020202020204" pitchFamily="34" charset="0"/>
              <a:buChar char="•"/>
            </a:pPr>
            <a:r>
              <a:rPr lang="en-US" altLang="en-US" sz="1600" b="1" dirty="0"/>
              <a:t>Cycling				</a:t>
            </a:r>
          </a:p>
          <a:p>
            <a:pPr>
              <a:buFont typeface="Arial" panose="020B0604020202020204" pitchFamily="34" charset="0"/>
              <a:buChar char="•"/>
            </a:pPr>
            <a:r>
              <a:rPr lang="en-US" altLang="en-US" sz="1600" b="1" dirty="0"/>
              <a:t>Equestrian</a:t>
            </a:r>
          </a:p>
          <a:p>
            <a:pPr>
              <a:buFont typeface="Arial" panose="020B0604020202020204" pitchFamily="34" charset="0"/>
              <a:buChar char="•"/>
            </a:pPr>
            <a:r>
              <a:rPr lang="en-US" altLang="en-US" sz="1600" b="1" dirty="0"/>
              <a:t>Flag Football</a:t>
            </a:r>
          </a:p>
          <a:p>
            <a:pPr>
              <a:buFont typeface="Arial" panose="020B0604020202020204" pitchFamily="34" charset="0"/>
              <a:buChar char="•"/>
            </a:pPr>
            <a:r>
              <a:rPr lang="en-US" altLang="en-US" sz="1600" b="1" dirty="0"/>
              <a:t>Floor Hockey</a:t>
            </a:r>
          </a:p>
          <a:p>
            <a:pPr>
              <a:buFont typeface="Arial" panose="020B0604020202020204" pitchFamily="34" charset="0"/>
              <a:buChar char="•"/>
            </a:pPr>
            <a:r>
              <a:rPr lang="en-US" altLang="en-US" sz="1600" b="1" dirty="0"/>
              <a:t>Golf</a:t>
            </a:r>
          </a:p>
          <a:p>
            <a:pPr>
              <a:buFont typeface="Arial" panose="020B0604020202020204" pitchFamily="34" charset="0"/>
              <a:buChar char="•"/>
            </a:pPr>
            <a:r>
              <a:rPr lang="en-US" altLang="en-US" sz="1600" b="1" dirty="0"/>
              <a:t>Ice Speed Skating</a:t>
            </a:r>
          </a:p>
        </p:txBody>
      </p:sp>
      <p:sp>
        <p:nvSpPr>
          <p:cNvPr id="6" name="Rectangle 5">
            <a:extLst>
              <a:ext uri="{FF2B5EF4-FFF2-40B4-BE49-F238E27FC236}">
                <a16:creationId xmlns:a16="http://schemas.microsoft.com/office/drawing/2014/main" id="{65BAF28D-9FB8-4641-8EE3-E3EF5353B75C}"/>
              </a:ext>
            </a:extLst>
          </p:cNvPr>
          <p:cNvSpPr/>
          <p:nvPr/>
        </p:nvSpPr>
        <p:spPr>
          <a:xfrm>
            <a:off x="8297411" y="1810059"/>
            <a:ext cx="3287785" cy="2800767"/>
          </a:xfrm>
          <a:prstGeom prst="rect">
            <a:avLst/>
          </a:prstGeom>
        </p:spPr>
        <p:txBody>
          <a:bodyPr wrap="square">
            <a:spAutoFit/>
          </a:bodyPr>
          <a:lstStyle/>
          <a:p>
            <a:r>
              <a:rPr lang="en-US" altLang="en-US" sz="1600" b="1" dirty="0"/>
              <a:t>SOI offers these 9 additional sports</a:t>
            </a:r>
          </a:p>
          <a:p>
            <a:endParaRPr lang="en-US" altLang="en-US" sz="1600" b="1" dirty="0"/>
          </a:p>
          <a:p>
            <a:pPr>
              <a:buFont typeface="Arial" panose="020B0604020202020204" pitchFamily="34" charset="0"/>
              <a:buChar char="•"/>
            </a:pPr>
            <a:r>
              <a:rPr lang="en-US" altLang="en-US" sz="1600" b="1" dirty="0"/>
              <a:t>Cricket</a:t>
            </a:r>
          </a:p>
          <a:p>
            <a:pPr>
              <a:buFont typeface="Arial" panose="020B0604020202020204" pitchFamily="34" charset="0"/>
              <a:buChar char="•"/>
            </a:pPr>
            <a:r>
              <a:rPr lang="en-US" altLang="en-US" sz="1600" b="1" dirty="0"/>
              <a:t>Cross Country Skiing</a:t>
            </a:r>
          </a:p>
          <a:p>
            <a:pPr>
              <a:buFont typeface="Arial" panose="020B0604020202020204" pitchFamily="34" charset="0"/>
              <a:buChar char="•"/>
            </a:pPr>
            <a:r>
              <a:rPr lang="en-US" altLang="en-US" sz="1600" b="1" dirty="0"/>
              <a:t>Floorball</a:t>
            </a:r>
          </a:p>
          <a:p>
            <a:pPr>
              <a:buFont typeface="Arial" panose="020B0604020202020204" pitchFamily="34" charset="0"/>
              <a:buChar char="•"/>
            </a:pPr>
            <a:r>
              <a:rPr lang="en-US" altLang="en-US" sz="1600" b="1" dirty="0"/>
              <a:t>Handball</a:t>
            </a:r>
          </a:p>
          <a:p>
            <a:pPr>
              <a:buFont typeface="Arial" panose="020B0604020202020204" pitchFamily="34" charset="0"/>
              <a:buChar char="•"/>
            </a:pPr>
            <a:r>
              <a:rPr lang="en-US" altLang="en-US" sz="1600" b="1" dirty="0"/>
              <a:t>Judo</a:t>
            </a:r>
          </a:p>
          <a:p>
            <a:pPr>
              <a:buFont typeface="Arial" panose="020B0604020202020204" pitchFamily="34" charset="0"/>
              <a:buChar char="•"/>
            </a:pPr>
            <a:r>
              <a:rPr lang="en-US" altLang="en-US" sz="1600" b="1" dirty="0"/>
              <a:t>Netball</a:t>
            </a:r>
          </a:p>
          <a:p>
            <a:pPr>
              <a:buFont typeface="Arial" panose="020B0604020202020204" pitchFamily="34" charset="0"/>
              <a:buChar char="•"/>
            </a:pPr>
            <a:r>
              <a:rPr lang="en-US" altLang="en-US" sz="1600" b="1" dirty="0"/>
              <a:t>Snowshoeing</a:t>
            </a:r>
          </a:p>
          <a:p>
            <a:pPr>
              <a:buFont typeface="Arial" panose="020B0604020202020204" pitchFamily="34" charset="0"/>
              <a:buChar char="•"/>
            </a:pPr>
            <a:r>
              <a:rPr lang="en-US" altLang="en-US" sz="1600" b="1" dirty="0"/>
              <a:t>Competitive Cheer</a:t>
            </a:r>
          </a:p>
          <a:p>
            <a:pPr>
              <a:buFont typeface="Arial" panose="020B0604020202020204" pitchFamily="34" charset="0"/>
              <a:buChar char="•"/>
            </a:pPr>
            <a:r>
              <a:rPr lang="en-US" altLang="en-US" sz="1600" b="1" dirty="0"/>
              <a:t>Dance Sport</a:t>
            </a:r>
          </a:p>
        </p:txBody>
      </p:sp>
      <p:sp>
        <p:nvSpPr>
          <p:cNvPr id="7" name="Rectangle 6">
            <a:extLst>
              <a:ext uri="{FF2B5EF4-FFF2-40B4-BE49-F238E27FC236}">
                <a16:creationId xmlns:a16="http://schemas.microsoft.com/office/drawing/2014/main" id="{A8464E0D-3EDD-4BD4-B176-135056F40984}"/>
              </a:ext>
            </a:extLst>
          </p:cNvPr>
          <p:cNvSpPr/>
          <p:nvPr/>
        </p:nvSpPr>
        <p:spPr>
          <a:xfrm>
            <a:off x="5008227" y="2302502"/>
            <a:ext cx="2888610" cy="3293209"/>
          </a:xfrm>
          <a:prstGeom prst="rect">
            <a:avLst/>
          </a:prstGeom>
        </p:spPr>
        <p:txBody>
          <a:bodyPr wrap="square">
            <a:spAutoFit/>
          </a:bodyPr>
          <a:lstStyle/>
          <a:p>
            <a:pPr>
              <a:buFont typeface="Arial" panose="020B0604020202020204" pitchFamily="34" charset="0"/>
              <a:buChar char="•"/>
            </a:pPr>
            <a:r>
              <a:rPr lang="en-US" altLang="en-US" sz="1600" b="1" dirty="0"/>
              <a:t>Kayaking</a:t>
            </a:r>
          </a:p>
          <a:p>
            <a:pPr>
              <a:buFont typeface="Arial" panose="020B0604020202020204" pitchFamily="34" charset="0"/>
              <a:buChar char="•"/>
            </a:pPr>
            <a:r>
              <a:rPr lang="en-US" altLang="en-US" sz="1600" b="1" dirty="0"/>
              <a:t>Ice Figure Skating</a:t>
            </a:r>
          </a:p>
          <a:p>
            <a:pPr>
              <a:buFont typeface="Arial" panose="020B0604020202020204" pitchFamily="34" charset="0"/>
              <a:buChar char="•"/>
            </a:pPr>
            <a:r>
              <a:rPr lang="en-US" altLang="en-US" sz="1600" b="1" dirty="0"/>
              <a:t>Powerlifting</a:t>
            </a:r>
          </a:p>
          <a:p>
            <a:pPr>
              <a:buFont typeface="Arial" panose="020B0604020202020204" pitchFamily="34" charset="0"/>
              <a:buChar char="•"/>
            </a:pPr>
            <a:r>
              <a:rPr lang="en-US" altLang="en-US" sz="1600" b="1" dirty="0"/>
              <a:t>Rhythmic Gymnastics</a:t>
            </a:r>
          </a:p>
          <a:p>
            <a:pPr>
              <a:buFont typeface="Arial" panose="020B0604020202020204" pitchFamily="34" charset="0"/>
              <a:buChar char="•"/>
            </a:pPr>
            <a:r>
              <a:rPr lang="en-US" altLang="en-US" sz="1600" b="1" dirty="0"/>
              <a:t>Roller Skating</a:t>
            </a:r>
          </a:p>
          <a:p>
            <a:pPr>
              <a:buFont typeface="Arial" panose="020B0604020202020204" pitchFamily="34" charset="0"/>
              <a:buChar char="•"/>
            </a:pPr>
            <a:r>
              <a:rPr lang="en-US" altLang="en-US" sz="1600" b="1" dirty="0"/>
              <a:t>Sailing</a:t>
            </a:r>
          </a:p>
          <a:p>
            <a:pPr>
              <a:buFont typeface="Arial" panose="020B0604020202020204" pitchFamily="34" charset="0"/>
              <a:buChar char="•"/>
            </a:pPr>
            <a:r>
              <a:rPr lang="en-US" altLang="en-US" sz="1600" b="1" dirty="0"/>
              <a:t>Soccer</a:t>
            </a:r>
          </a:p>
          <a:p>
            <a:pPr>
              <a:buFont typeface="Arial" panose="020B0604020202020204" pitchFamily="34" charset="0"/>
              <a:buChar char="•"/>
            </a:pPr>
            <a:r>
              <a:rPr lang="en-US" altLang="en-US" sz="1600" b="1" dirty="0"/>
              <a:t>Softball</a:t>
            </a:r>
          </a:p>
          <a:p>
            <a:pPr>
              <a:buFont typeface="Arial" panose="020B0604020202020204" pitchFamily="34" charset="0"/>
              <a:buChar char="•"/>
            </a:pPr>
            <a:r>
              <a:rPr lang="en-US" altLang="en-US" sz="1600" b="1" dirty="0"/>
              <a:t>Snowboarding</a:t>
            </a:r>
          </a:p>
          <a:p>
            <a:pPr>
              <a:buFont typeface="Arial" panose="020B0604020202020204" pitchFamily="34" charset="0"/>
              <a:buChar char="•"/>
            </a:pPr>
            <a:r>
              <a:rPr lang="en-US" altLang="en-US" sz="1600" b="1" dirty="0"/>
              <a:t>Swimming</a:t>
            </a:r>
          </a:p>
          <a:p>
            <a:pPr>
              <a:buFont typeface="Arial" panose="020B0604020202020204" pitchFamily="34" charset="0"/>
              <a:buChar char="•"/>
            </a:pPr>
            <a:r>
              <a:rPr lang="en-US" altLang="en-US" sz="1600" b="1" dirty="0"/>
              <a:t>Table Tennis</a:t>
            </a:r>
          </a:p>
          <a:p>
            <a:pPr>
              <a:buFont typeface="Arial" panose="020B0604020202020204" pitchFamily="34" charset="0"/>
              <a:buChar char="•"/>
            </a:pPr>
            <a:r>
              <a:rPr lang="en-US" altLang="en-US" sz="1600" b="1" dirty="0"/>
              <a:t>Tennis</a:t>
            </a:r>
          </a:p>
          <a:p>
            <a:pPr>
              <a:buFont typeface="Arial" panose="020B0604020202020204" pitchFamily="34" charset="0"/>
              <a:buChar char="•"/>
            </a:pPr>
            <a:r>
              <a:rPr lang="en-US" altLang="en-US" sz="1600" b="1" dirty="0"/>
              <a:t>Volleyball	</a:t>
            </a:r>
            <a:endParaRPr lang="en-US" sz="1600" b="1" dirty="0"/>
          </a:p>
        </p:txBody>
      </p:sp>
    </p:spTree>
    <p:extLst>
      <p:ext uri="{BB962C8B-B14F-4D97-AF65-F5344CB8AC3E}">
        <p14:creationId xmlns:p14="http://schemas.microsoft.com/office/powerpoint/2010/main" val="3535306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III.  Sports Training and Competition</a:t>
            </a:r>
            <a:br>
              <a:rPr lang="en-US" sz="2800" dirty="0"/>
            </a:br>
            <a:r>
              <a:rPr lang="en-US" sz="2800" dirty="0"/>
              <a:t>F.  </a:t>
            </a:r>
            <a:r>
              <a:rPr lang="en-US" sz="2800" dirty="0" err="1"/>
              <a:t>Divisioning</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DC605095-6BCC-4EBC-A89E-50378C97E6AD}"/>
              </a:ext>
            </a:extLst>
          </p:cNvPr>
          <p:cNvSpPr/>
          <p:nvPr/>
        </p:nvSpPr>
        <p:spPr>
          <a:xfrm>
            <a:off x="3927231" y="2010922"/>
            <a:ext cx="6957646" cy="4031873"/>
          </a:xfrm>
          <a:prstGeom prst="rect">
            <a:avLst/>
          </a:prstGeom>
        </p:spPr>
        <p:txBody>
          <a:bodyPr wrap="square">
            <a:spAutoFit/>
          </a:bodyPr>
          <a:lstStyle/>
          <a:p>
            <a:pPr>
              <a:buFont typeface="Arial" panose="020B0604020202020204" pitchFamily="34" charset="0"/>
              <a:buChar char="•"/>
            </a:pPr>
            <a:r>
              <a:rPr lang="en-US" altLang="en-US" sz="1600" dirty="0"/>
              <a:t>Divisions provide all competitors a chance to excel.</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Competition is organized so that, whenever possible, athletes compete against others of similar ability.</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Athletes or teams are </a:t>
            </a:r>
            <a:r>
              <a:rPr lang="en-US" altLang="en-US" sz="1600" dirty="0" err="1"/>
              <a:t>divisioned</a:t>
            </a:r>
            <a:r>
              <a:rPr lang="en-US" altLang="en-US" sz="1600" dirty="0"/>
              <a:t> using the following basic procedure:</a:t>
            </a:r>
          </a:p>
          <a:p>
            <a:pPr lvl="1">
              <a:buFont typeface="Arial" panose="020B0604020202020204" pitchFamily="34" charset="0"/>
              <a:buChar char="•"/>
            </a:pPr>
            <a:r>
              <a:rPr lang="en-US" altLang="en-US" sz="1600" dirty="0"/>
              <a:t>Divide by ability</a:t>
            </a:r>
          </a:p>
          <a:p>
            <a:pPr lvl="1">
              <a:buFont typeface="Arial" panose="020B0604020202020204" pitchFamily="34" charset="0"/>
              <a:buChar char="•"/>
            </a:pPr>
            <a:r>
              <a:rPr lang="en-US" altLang="en-US" sz="1600" dirty="0"/>
              <a:t>Divide by gender:  Male, Female or Combined (Under some circumstances)</a:t>
            </a:r>
          </a:p>
          <a:p>
            <a:pPr lvl="1">
              <a:buFont typeface="Arial" panose="020B0604020202020204" pitchFamily="34" charset="0"/>
              <a:buChar char="•"/>
            </a:pPr>
            <a:r>
              <a:rPr lang="en-US" altLang="en-US" sz="1600" dirty="0"/>
              <a:t>Divide by age:		</a:t>
            </a:r>
            <a:r>
              <a:rPr lang="en-US" altLang="en-US" sz="1600" u="sng" dirty="0"/>
              <a:t>Individual Sports</a:t>
            </a:r>
            <a:r>
              <a:rPr lang="en-US" altLang="en-US" sz="1600" dirty="0"/>
              <a:t>		</a:t>
            </a:r>
            <a:r>
              <a:rPr lang="en-US" altLang="en-US" sz="1600" u="sng" dirty="0"/>
              <a:t>Team Sports</a:t>
            </a:r>
          </a:p>
          <a:p>
            <a:pPr lvl="2"/>
            <a:r>
              <a:rPr lang="en-US" altLang="en-US" sz="1600" dirty="0"/>
              <a:t>			8-11					15 and under (Junior)</a:t>
            </a:r>
          </a:p>
          <a:p>
            <a:pPr lvl="2"/>
            <a:r>
              <a:rPr lang="en-US" altLang="en-US" sz="1600" dirty="0"/>
              <a:t>			12-15					16-21 (Senior)</a:t>
            </a:r>
          </a:p>
          <a:p>
            <a:pPr lvl="2"/>
            <a:r>
              <a:rPr lang="en-US" altLang="en-US" sz="1600" dirty="0"/>
              <a:t>			16-21					22 and over (Masters)</a:t>
            </a:r>
          </a:p>
          <a:p>
            <a:pPr lvl="2"/>
            <a:r>
              <a:rPr lang="en-US" altLang="en-US" sz="1600" dirty="0"/>
              <a:t>			22 and over</a:t>
            </a:r>
          </a:p>
          <a:p>
            <a:pPr lvl="2"/>
            <a:endParaRPr lang="en-US" altLang="en-US" sz="1600" dirty="0"/>
          </a:p>
          <a:p>
            <a:pPr>
              <a:buFont typeface="Arial" panose="020B0604020202020204" pitchFamily="34" charset="0"/>
              <a:buChar char="•"/>
            </a:pPr>
            <a:r>
              <a:rPr lang="en-US" altLang="en-US" sz="1600" dirty="0"/>
              <a:t>No less than 3 and no more than 8 athletes or teams per division</a:t>
            </a:r>
            <a:r>
              <a:rPr lang="en-US" altLang="en-US" sz="1600" dirty="0">
                <a:solidFill>
                  <a:schemeClr val="bg1"/>
                </a:solidFill>
              </a:rPr>
              <a:t>.</a:t>
            </a:r>
          </a:p>
        </p:txBody>
      </p:sp>
    </p:spTree>
    <p:extLst>
      <p:ext uri="{BB962C8B-B14F-4D97-AF65-F5344CB8AC3E}">
        <p14:creationId xmlns:p14="http://schemas.microsoft.com/office/powerpoint/2010/main" val="4276006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III.  Sports Training and Competition</a:t>
            </a:r>
            <a:br>
              <a:rPr lang="en-US" sz="2800" dirty="0"/>
            </a:br>
            <a:r>
              <a:rPr lang="en-US" sz="2800" dirty="0"/>
              <a:t>F.  </a:t>
            </a:r>
            <a:r>
              <a:rPr lang="en-US" sz="2800" dirty="0" err="1"/>
              <a:t>Divisioning</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F15FC683-9100-4D10-9F13-EF4CE9AB6C56}"/>
              </a:ext>
            </a:extLst>
          </p:cNvPr>
          <p:cNvSpPr/>
          <p:nvPr/>
        </p:nvSpPr>
        <p:spPr>
          <a:xfrm>
            <a:off x="3206261" y="1787122"/>
            <a:ext cx="8305800" cy="4247317"/>
          </a:xfrm>
          <a:prstGeom prst="rect">
            <a:avLst/>
          </a:prstGeom>
        </p:spPr>
        <p:txBody>
          <a:bodyPr wrap="square">
            <a:spAutoFit/>
          </a:bodyPr>
          <a:lstStyle/>
          <a:p>
            <a:r>
              <a:rPr lang="en-US" altLang="en-US" b="1" dirty="0"/>
              <a:t>For Individual Competition – </a:t>
            </a:r>
          </a:p>
          <a:p>
            <a:endParaRPr lang="en-US" altLang="en-US" b="1" dirty="0"/>
          </a:p>
          <a:p>
            <a:pPr>
              <a:buFont typeface="Arial" panose="020B0604020202020204" pitchFamily="34" charset="0"/>
              <a:buChar char="•"/>
            </a:pPr>
            <a:r>
              <a:rPr lang="en-US" altLang="en-US" dirty="0"/>
              <a:t>Athletes compete in preliminary competition and then are grouped for final competition following the 15% guideline.  </a:t>
            </a:r>
            <a:r>
              <a:rPr lang="en-US" altLang="en-US" i="1" dirty="0"/>
              <a:t>In essence, the variance between the best qualifying and worst qualifying score in a division should not differ by more than 15%.</a:t>
            </a:r>
          </a:p>
          <a:p>
            <a:pPr>
              <a:buFont typeface="Arial" panose="020B0604020202020204" pitchFamily="34" charset="0"/>
              <a:buChar char="•"/>
            </a:pPr>
            <a:endParaRPr lang="en-US" altLang="en-US" i="1" dirty="0"/>
          </a:p>
          <a:p>
            <a:pPr>
              <a:buFont typeface="Arial" panose="020B0604020202020204" pitchFamily="34" charset="0"/>
              <a:buChar char="•"/>
            </a:pPr>
            <a:r>
              <a:rPr lang="en-US" altLang="en-US" dirty="0"/>
              <a:t>Since preliminary grouping is an important first step, accurate recording and reporting of times / scores is essential.</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a coach reports an inaccurate score, an athlete may be inappropriately placed in a division to the benefit of no one.</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Remember:  Special Olympics is for the athletes.  Athletes benefit the most when competing against athletes of similar ability and by being prepared to compete according to the rules.</a:t>
            </a:r>
            <a:endParaRPr lang="en-US" dirty="0"/>
          </a:p>
        </p:txBody>
      </p:sp>
    </p:spTree>
    <p:extLst>
      <p:ext uri="{BB962C8B-B14F-4D97-AF65-F5344CB8AC3E}">
        <p14:creationId xmlns:p14="http://schemas.microsoft.com/office/powerpoint/2010/main" val="27908794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III.  Sports Training and Competition</a:t>
            </a:r>
            <a:br>
              <a:rPr lang="en-US" sz="2800" dirty="0"/>
            </a:br>
            <a:r>
              <a:rPr lang="en-US" sz="2800" dirty="0"/>
              <a:t>F.  </a:t>
            </a:r>
            <a:r>
              <a:rPr lang="en-US" sz="2800" dirty="0" err="1"/>
              <a:t>Divisioning</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D1035485-5278-4E2C-B960-628EF99DA1C8}"/>
              </a:ext>
            </a:extLst>
          </p:cNvPr>
          <p:cNvSpPr/>
          <p:nvPr/>
        </p:nvSpPr>
        <p:spPr>
          <a:xfrm>
            <a:off x="3429000" y="2147226"/>
            <a:ext cx="7924800" cy="3693319"/>
          </a:xfrm>
          <a:prstGeom prst="rect">
            <a:avLst/>
          </a:prstGeom>
        </p:spPr>
        <p:txBody>
          <a:bodyPr wrap="square">
            <a:spAutoFit/>
          </a:bodyPr>
          <a:lstStyle/>
          <a:p>
            <a:r>
              <a:rPr lang="en-US" altLang="en-US" b="1" dirty="0"/>
              <a:t>For Team Competition – </a:t>
            </a:r>
          </a:p>
          <a:p>
            <a:endParaRPr lang="en-US" altLang="en-US" b="1" dirty="0"/>
          </a:p>
          <a:p>
            <a:pPr>
              <a:buFont typeface="Arial" panose="020B0604020202020204" pitchFamily="34" charset="0"/>
              <a:buChar char="•"/>
            </a:pPr>
            <a:r>
              <a:rPr lang="en-US" altLang="en-US" dirty="0"/>
              <a:t>Skills Assessment Tests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Team Rating Form submitted by coach</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State Invitationals </a:t>
            </a:r>
          </a:p>
          <a:p>
            <a:pPr>
              <a:buFont typeface="Arial" panose="020B0604020202020204" pitchFamily="34" charset="0"/>
              <a:buChar char="•"/>
            </a:pPr>
            <a:endParaRPr lang="en-US" altLang="en-US" dirty="0"/>
          </a:p>
          <a:p>
            <a:r>
              <a:rPr lang="en-US" altLang="en-US" dirty="0"/>
              <a:t>In many Accredited Programs, the numbers of participants are low and </a:t>
            </a:r>
            <a:r>
              <a:rPr lang="en-US" altLang="en-US" dirty="0" err="1"/>
              <a:t>divisioning</a:t>
            </a:r>
            <a:r>
              <a:rPr lang="en-US" altLang="en-US" dirty="0"/>
              <a:t> becomes a tremendous challenge.  In all instances, competition management personnel are charged with providing competition among those of similar abilities.  Thus, ability is the overriding factor as long as there is no health or safety risk to athletes.</a:t>
            </a:r>
            <a:endParaRPr lang="en-US" dirty="0"/>
          </a:p>
        </p:txBody>
      </p:sp>
    </p:spTree>
    <p:extLst>
      <p:ext uri="{BB962C8B-B14F-4D97-AF65-F5344CB8AC3E}">
        <p14:creationId xmlns:p14="http://schemas.microsoft.com/office/powerpoint/2010/main" val="1449174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III.  Sports Training and Competition</a:t>
            </a:r>
            <a:br>
              <a:rPr lang="en-US" sz="2800" dirty="0"/>
            </a:br>
            <a:r>
              <a:rPr lang="en-US" sz="2800" dirty="0"/>
              <a:t>G.  Honest Effort Rule</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BE094676-CD5D-4A76-B27C-366A80FCB0AE}"/>
              </a:ext>
            </a:extLst>
          </p:cNvPr>
          <p:cNvSpPr/>
          <p:nvPr/>
        </p:nvSpPr>
        <p:spPr>
          <a:xfrm>
            <a:off x="3100754" y="2239559"/>
            <a:ext cx="7819292" cy="3416320"/>
          </a:xfrm>
          <a:prstGeom prst="rect">
            <a:avLst/>
          </a:prstGeom>
        </p:spPr>
        <p:txBody>
          <a:bodyPr wrap="square">
            <a:spAutoFit/>
          </a:bodyPr>
          <a:lstStyle/>
          <a:p>
            <a:pPr>
              <a:buFont typeface="Arial" panose="020B0604020202020204" pitchFamily="34" charset="0"/>
              <a:buChar char="•"/>
            </a:pPr>
            <a:r>
              <a:rPr lang="en-US" altLang="en-US" sz="2400" dirty="0"/>
              <a:t>Just as important as accurate scores is the “honest” and maximum effort put forth by the athletes in preliminaries and in finals.</a:t>
            </a:r>
          </a:p>
          <a:p>
            <a:pPr lvl="1">
              <a:buFont typeface="Arial" panose="020B0604020202020204" pitchFamily="34" charset="0"/>
              <a:buChar char="•"/>
            </a:pPr>
            <a:r>
              <a:rPr lang="en-US" altLang="en-US" sz="2400" dirty="0"/>
              <a:t>The goal is to ensure competition among athletes of similar ability</a:t>
            </a:r>
          </a:p>
          <a:p>
            <a:pPr lvl="1">
              <a:buFont typeface="Arial" panose="020B0604020202020204" pitchFamily="34" charset="0"/>
              <a:buChar char="•"/>
            </a:pPr>
            <a:endParaRPr lang="en-US" altLang="en-US" sz="2400" dirty="0"/>
          </a:p>
          <a:p>
            <a:pPr>
              <a:buFont typeface="Arial" panose="020B0604020202020204" pitchFamily="34" charset="0"/>
              <a:buChar char="•"/>
            </a:pPr>
            <a:r>
              <a:rPr lang="en-US" altLang="en-US" sz="2400" dirty="0"/>
              <a:t>According to the </a:t>
            </a:r>
            <a:r>
              <a:rPr lang="en-US" altLang="en-US" sz="2400" u="sng" dirty="0"/>
              <a:t>Official Special Olympics Sports Rules</a:t>
            </a:r>
            <a:r>
              <a:rPr lang="en-US" altLang="en-US" sz="2400" dirty="0"/>
              <a:t>, athletes are to participate honestly and with maximum effort in all preliminary trials and / or finals.</a:t>
            </a:r>
          </a:p>
        </p:txBody>
      </p:sp>
    </p:spTree>
    <p:extLst>
      <p:ext uri="{BB962C8B-B14F-4D97-AF65-F5344CB8AC3E}">
        <p14:creationId xmlns:p14="http://schemas.microsoft.com/office/powerpoint/2010/main" val="2329627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a:t>III.  Sports Training and Competition</a:t>
            </a:r>
            <a:br>
              <a:rPr lang="en-US" sz="2800" dirty="0"/>
            </a:br>
            <a:r>
              <a:rPr lang="en-US" sz="2800" dirty="0"/>
              <a:t>H.  Athlete Advancement to Higher Level Competition</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FB880BD0-7BA1-4840-A62B-0D0B06A638DE}"/>
              </a:ext>
            </a:extLst>
          </p:cNvPr>
          <p:cNvSpPr/>
          <p:nvPr/>
        </p:nvSpPr>
        <p:spPr>
          <a:xfrm>
            <a:off x="3145654" y="2187774"/>
            <a:ext cx="8599503" cy="3416320"/>
          </a:xfrm>
          <a:prstGeom prst="rect">
            <a:avLst/>
          </a:prstGeom>
        </p:spPr>
        <p:txBody>
          <a:bodyPr wrap="square">
            <a:spAutoFit/>
          </a:bodyPr>
          <a:lstStyle/>
          <a:p>
            <a:pPr>
              <a:buFont typeface="Arial" panose="020B0604020202020204" pitchFamily="34" charset="0"/>
              <a:buChar char="•"/>
            </a:pPr>
            <a:r>
              <a:rPr lang="en-US" altLang="en-US" dirty="0"/>
              <a:t>Training and competition experience must be in the same sport in which the athlete will be competing.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quotas are limited, priority is given to medal winners that have not competed on the USA or World Games level and based on eligibility requirements.  If the number of nominees exceeds the quota, athletes are selected to advance by random draw.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there are not enough eligible nominees to meet the quota, individuals that have competed on the USA or World Games level will be selected in order to fill the quota.</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Accredited Programs may establish additional criteria for advancement to higher-level competition based on behavior, medical, or judicial considerations.	</a:t>
            </a:r>
            <a:endParaRPr lang="en-US" dirty="0"/>
          </a:p>
        </p:txBody>
      </p:sp>
    </p:spTree>
    <p:extLst>
      <p:ext uri="{BB962C8B-B14F-4D97-AF65-F5344CB8AC3E}">
        <p14:creationId xmlns:p14="http://schemas.microsoft.com/office/powerpoint/2010/main" val="2697799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Objectives and Competencies</a:t>
            </a:r>
            <a:endParaRPr lang="en-US"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2AE26145-809A-4129-8157-52FA6DC77EF4}"/>
              </a:ext>
            </a:extLst>
          </p:cNvPr>
          <p:cNvSpPr/>
          <p:nvPr/>
        </p:nvSpPr>
        <p:spPr>
          <a:xfrm>
            <a:off x="3343836" y="2109445"/>
            <a:ext cx="6096000" cy="3416320"/>
          </a:xfrm>
          <a:prstGeom prst="rect">
            <a:avLst/>
          </a:prstGeom>
        </p:spPr>
        <p:txBody>
          <a:bodyPr>
            <a:spAutoFit/>
          </a:bodyPr>
          <a:lstStyle/>
          <a:p>
            <a:pPr>
              <a:buFont typeface="Arial" pitchFamily="34" charset="0"/>
              <a:buChar char="•"/>
              <a:defRPr/>
            </a:pPr>
            <a:r>
              <a:rPr lang="en-US" sz="2400" dirty="0">
                <a:latin typeface="Calibri" pitchFamily="34" charset="0"/>
              </a:rPr>
              <a:t>Identify Special Olympics sports and events.</a:t>
            </a:r>
          </a:p>
          <a:p>
            <a:pPr>
              <a:buFont typeface="Arial" pitchFamily="34" charset="0"/>
              <a:buChar char="•"/>
              <a:defRPr/>
            </a:pPr>
            <a:r>
              <a:rPr lang="en-US" sz="2400" dirty="0">
                <a:latin typeface="Calibri" pitchFamily="34" charset="0"/>
              </a:rPr>
              <a:t>Identify how Special Olympics is unique from other sports organizations.</a:t>
            </a:r>
          </a:p>
          <a:p>
            <a:pPr>
              <a:buFont typeface="Arial" pitchFamily="34" charset="0"/>
              <a:buChar char="•"/>
              <a:defRPr/>
            </a:pPr>
            <a:r>
              <a:rPr lang="en-US" sz="2400" dirty="0">
                <a:latin typeface="Calibri" pitchFamily="34" charset="0"/>
              </a:rPr>
              <a:t>Describe Special Olympics rules, ability grouping, honest effort, and </a:t>
            </a:r>
            <a:r>
              <a:rPr lang="en-US" sz="2400" dirty="0" err="1">
                <a:latin typeface="Calibri" pitchFamily="34" charset="0"/>
              </a:rPr>
              <a:t>divisioning</a:t>
            </a:r>
            <a:r>
              <a:rPr lang="en-US" sz="2400" dirty="0">
                <a:latin typeface="Calibri" pitchFamily="34" charset="0"/>
              </a:rPr>
              <a:t>.</a:t>
            </a:r>
          </a:p>
          <a:p>
            <a:pPr>
              <a:buFont typeface="Arial" pitchFamily="34" charset="0"/>
              <a:buChar char="•"/>
              <a:defRPr/>
            </a:pPr>
            <a:r>
              <a:rPr lang="en-US" sz="2400" dirty="0">
                <a:latin typeface="Calibri" pitchFamily="34" charset="0"/>
              </a:rPr>
              <a:t>Describe available Special Olympics program offerings, challenges, and benefits to athletes.</a:t>
            </a:r>
          </a:p>
          <a:p>
            <a:pPr>
              <a:buFont typeface="Arial" pitchFamily="34" charset="0"/>
              <a:buChar char="•"/>
              <a:defRPr/>
            </a:pPr>
            <a:r>
              <a:rPr lang="en-US" sz="2400" dirty="0">
                <a:latin typeface="Calibri" pitchFamily="34" charset="0"/>
              </a:rPr>
              <a:t>List the steps taken if suspect an athlete is being abused or neglected.</a:t>
            </a:r>
          </a:p>
        </p:txBody>
      </p:sp>
    </p:spTree>
    <p:extLst>
      <p:ext uri="{BB962C8B-B14F-4D97-AF65-F5344CB8AC3E}">
        <p14:creationId xmlns:p14="http://schemas.microsoft.com/office/powerpoint/2010/main" val="2352776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III.  Sports Training and Competition</a:t>
            </a:r>
            <a:br>
              <a:rPr lang="en-US" sz="2800" dirty="0"/>
            </a:br>
            <a:r>
              <a:rPr lang="en-US" sz="2800" dirty="0"/>
              <a:t>I.  Athlete Training Considerations</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9EC77CF6-F9A0-4772-8219-359B9AD82415}"/>
              </a:ext>
            </a:extLst>
          </p:cNvPr>
          <p:cNvSpPr/>
          <p:nvPr/>
        </p:nvSpPr>
        <p:spPr>
          <a:xfrm>
            <a:off x="3094891" y="1690688"/>
            <a:ext cx="8897816" cy="4708981"/>
          </a:xfrm>
          <a:prstGeom prst="rect">
            <a:avLst/>
          </a:prstGeom>
        </p:spPr>
        <p:txBody>
          <a:bodyPr wrap="square">
            <a:spAutoFit/>
          </a:bodyPr>
          <a:lstStyle/>
          <a:p>
            <a:r>
              <a:rPr lang="en-US" altLang="en-US" sz="1500" dirty="0"/>
              <a:t>Important training considerations include:</a:t>
            </a:r>
          </a:p>
          <a:p>
            <a:pPr>
              <a:buFont typeface="Arial" panose="020B0604020202020204" pitchFamily="34" charset="0"/>
              <a:buChar char="•"/>
            </a:pPr>
            <a:endParaRPr lang="en-US" altLang="en-US" sz="1500" dirty="0"/>
          </a:p>
          <a:p>
            <a:pPr>
              <a:buFont typeface="Arial" panose="020B0604020202020204" pitchFamily="34" charset="0"/>
              <a:buChar char="•"/>
            </a:pPr>
            <a:r>
              <a:rPr lang="en-US" altLang="en-US" sz="1500" dirty="0"/>
              <a:t>Frequent repetition and reinforcement</a:t>
            </a:r>
          </a:p>
          <a:p>
            <a:pPr>
              <a:buFont typeface="Arial" panose="020B0604020202020204" pitchFamily="34" charset="0"/>
              <a:buChar char="•"/>
            </a:pPr>
            <a:endParaRPr lang="en-US" altLang="en-US" sz="1500" dirty="0"/>
          </a:p>
          <a:p>
            <a:pPr>
              <a:buFont typeface="Arial" panose="020B0604020202020204" pitchFamily="34" charset="0"/>
              <a:buChar char="•"/>
            </a:pPr>
            <a:r>
              <a:rPr lang="en-US" altLang="en-US" sz="1500" dirty="0"/>
              <a:t>Consistent us of few key words</a:t>
            </a:r>
          </a:p>
          <a:p>
            <a:pPr>
              <a:buFont typeface="Arial" panose="020B0604020202020204" pitchFamily="34" charset="0"/>
              <a:buChar char="•"/>
            </a:pPr>
            <a:endParaRPr lang="en-US" altLang="en-US" sz="1500" dirty="0"/>
          </a:p>
          <a:p>
            <a:pPr>
              <a:buFont typeface="Arial" panose="020B0604020202020204" pitchFamily="34" charset="0"/>
              <a:buChar char="•"/>
            </a:pPr>
            <a:r>
              <a:rPr lang="en-US" altLang="en-US" sz="1500" dirty="0"/>
              <a:t>Appropriate instruction (method and rate are determined by individual abilities)</a:t>
            </a:r>
          </a:p>
          <a:p>
            <a:pPr>
              <a:buFont typeface="Arial" panose="020B0604020202020204" pitchFamily="34" charset="0"/>
              <a:buChar char="•"/>
            </a:pPr>
            <a:endParaRPr lang="en-US" altLang="en-US" sz="1500" dirty="0"/>
          </a:p>
          <a:p>
            <a:pPr>
              <a:buFont typeface="Arial" panose="020B0604020202020204" pitchFamily="34" charset="0"/>
              <a:buChar char="•"/>
            </a:pPr>
            <a:r>
              <a:rPr lang="en-US" altLang="en-US" sz="1500" dirty="0"/>
              <a:t>Continuous evaluation of each athlete’s abilities</a:t>
            </a:r>
          </a:p>
          <a:p>
            <a:pPr>
              <a:buFont typeface="Arial" panose="020B0604020202020204" pitchFamily="34" charset="0"/>
              <a:buChar char="•"/>
            </a:pPr>
            <a:endParaRPr lang="en-US" altLang="en-US" sz="1500" dirty="0"/>
          </a:p>
          <a:p>
            <a:pPr>
              <a:buFont typeface="Arial" panose="020B0604020202020204" pitchFamily="34" charset="0"/>
              <a:buChar char="•"/>
            </a:pPr>
            <a:r>
              <a:rPr lang="en-US" altLang="en-US" sz="1500" dirty="0"/>
              <a:t>Athletes / teams should train a minimum of 8 weeks prior to competition</a:t>
            </a:r>
          </a:p>
          <a:p>
            <a:pPr>
              <a:buFont typeface="Arial" panose="020B0604020202020204" pitchFamily="34" charset="0"/>
              <a:buChar char="•"/>
            </a:pPr>
            <a:endParaRPr lang="en-US" altLang="en-US" sz="1500" dirty="0"/>
          </a:p>
          <a:p>
            <a:pPr>
              <a:buFont typeface="Arial" panose="020B0604020202020204" pitchFamily="34" charset="0"/>
              <a:buChar char="•"/>
            </a:pPr>
            <a:r>
              <a:rPr lang="en-US" altLang="en-US" sz="1500" dirty="0"/>
              <a:t>The coach to athlete ratio is 1:4.  Your program / sport should have 1 coach for every 4 athletes.</a:t>
            </a:r>
          </a:p>
          <a:p>
            <a:pPr>
              <a:buFont typeface="Arial" panose="020B0604020202020204" pitchFamily="34" charset="0"/>
              <a:buChar char="•"/>
            </a:pPr>
            <a:endParaRPr lang="en-US" altLang="en-US" sz="1500" dirty="0"/>
          </a:p>
          <a:p>
            <a:pPr>
              <a:buFont typeface="Arial" panose="020B0604020202020204" pitchFamily="34" charset="0"/>
              <a:buChar char="•"/>
            </a:pPr>
            <a:r>
              <a:rPr lang="en-US" altLang="en-US" sz="1500" dirty="0"/>
              <a:t>Increase the number of competition opportunities</a:t>
            </a:r>
          </a:p>
          <a:p>
            <a:pPr lvl="1">
              <a:buFont typeface="Arial" panose="020B0604020202020204" pitchFamily="34" charset="0"/>
              <a:buChar char="•"/>
            </a:pPr>
            <a:r>
              <a:rPr lang="en-US" altLang="en-US" sz="1500" dirty="0"/>
              <a:t>The more athletes compete, the more polished their sports and competition skills and the greater their confidence</a:t>
            </a:r>
          </a:p>
          <a:p>
            <a:pPr lvl="1">
              <a:buFont typeface="Arial" panose="020B0604020202020204" pitchFamily="34" charset="0"/>
              <a:buChar char="•"/>
            </a:pPr>
            <a:r>
              <a:rPr lang="en-US" altLang="en-US" sz="1500" dirty="0"/>
              <a:t>The coach can increase competition opportunities by:</a:t>
            </a:r>
          </a:p>
          <a:p>
            <a:pPr lvl="2">
              <a:buFont typeface="Arial" panose="020B0604020202020204" pitchFamily="34" charset="0"/>
              <a:buChar char="•"/>
            </a:pPr>
            <a:r>
              <a:rPr lang="en-US" altLang="en-US" sz="1500" dirty="0"/>
              <a:t>Setting up scrimmages during training sessions</a:t>
            </a:r>
          </a:p>
          <a:p>
            <a:pPr lvl="2">
              <a:buFont typeface="Arial" panose="020B0604020202020204" pitchFamily="34" charset="0"/>
              <a:buChar char="•"/>
            </a:pPr>
            <a:r>
              <a:rPr lang="en-US" altLang="en-US" sz="1500" dirty="0"/>
              <a:t>Arranging for competition with other Special Olympics programs, schools, or community group</a:t>
            </a:r>
            <a:endParaRPr lang="en-US" sz="1500" dirty="0"/>
          </a:p>
        </p:txBody>
      </p:sp>
    </p:spTree>
    <p:extLst>
      <p:ext uri="{BB962C8B-B14F-4D97-AF65-F5344CB8AC3E}">
        <p14:creationId xmlns:p14="http://schemas.microsoft.com/office/powerpoint/2010/main" val="2568397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III.  Sports Training and Competition</a:t>
            </a:r>
            <a:br>
              <a:rPr lang="en-US" sz="2800" dirty="0"/>
            </a:br>
            <a:r>
              <a:rPr lang="en-US" sz="2800" dirty="0"/>
              <a:t>J.  Proven Benefits</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8E704AFE-39E7-4AD5-BADB-F7FAF1C965D0}"/>
              </a:ext>
            </a:extLst>
          </p:cNvPr>
          <p:cNvSpPr/>
          <p:nvPr/>
        </p:nvSpPr>
        <p:spPr>
          <a:xfrm>
            <a:off x="3540368" y="2041718"/>
            <a:ext cx="7432431" cy="3693319"/>
          </a:xfrm>
          <a:prstGeom prst="rect">
            <a:avLst/>
          </a:prstGeom>
        </p:spPr>
        <p:txBody>
          <a:bodyPr wrap="square">
            <a:spAutoFit/>
          </a:bodyPr>
          <a:lstStyle/>
          <a:p>
            <a:pPr>
              <a:buFont typeface="Arial" panose="020B0604020202020204" pitchFamily="34" charset="0"/>
              <a:buChar char="•"/>
            </a:pPr>
            <a:r>
              <a:rPr lang="en-US" altLang="en-US" dirty="0"/>
              <a:t>Improved strength, stamina and motor skills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Improved self-esteem and self-confidence that apply to school, work, home, and social life.</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Leadership opportunities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Overall greater participation in life</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A richer, more rewarding life</a:t>
            </a:r>
          </a:p>
          <a:p>
            <a:pPr>
              <a:buFont typeface="Arial" panose="020B0604020202020204" pitchFamily="34" charset="0"/>
              <a:buChar char="•"/>
            </a:pPr>
            <a:endParaRPr lang="en-US" altLang="en-US" dirty="0"/>
          </a:p>
          <a:p>
            <a:r>
              <a:rPr lang="en-US" altLang="en-US" dirty="0"/>
              <a:t>These are the reasons why Special Olympics puts so much emphasis on </a:t>
            </a:r>
            <a:r>
              <a:rPr lang="en-US" altLang="en-US" i="1" dirty="0"/>
              <a:t>consistent training, fair competition, and the importance of the coach.</a:t>
            </a:r>
            <a:endParaRPr lang="en-US" altLang="en-US" dirty="0"/>
          </a:p>
        </p:txBody>
      </p:sp>
    </p:spTree>
    <p:extLst>
      <p:ext uri="{BB962C8B-B14F-4D97-AF65-F5344CB8AC3E}">
        <p14:creationId xmlns:p14="http://schemas.microsoft.com/office/powerpoint/2010/main" val="29811635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IV.  Volunteer Code of Conduct</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04C259F0-8C68-4A45-8956-03B7BEA27B07}"/>
              </a:ext>
            </a:extLst>
          </p:cNvPr>
          <p:cNvSpPr/>
          <p:nvPr/>
        </p:nvSpPr>
        <p:spPr>
          <a:xfrm>
            <a:off x="3217985" y="1510124"/>
            <a:ext cx="8135815" cy="4524315"/>
          </a:xfrm>
          <a:prstGeom prst="rect">
            <a:avLst/>
          </a:prstGeom>
        </p:spPr>
        <p:txBody>
          <a:bodyPr wrap="square">
            <a:spAutoFit/>
          </a:bodyPr>
          <a:lstStyle/>
          <a:p>
            <a:r>
              <a:rPr lang="en-US" altLang="en-US" sz="1600" dirty="0"/>
              <a:t>As a Special Olympics volunteer, I agree that while serving as a volunteer, I will:</a:t>
            </a:r>
          </a:p>
          <a:p>
            <a:endParaRPr lang="en-US" altLang="en-US" sz="1600" dirty="0"/>
          </a:p>
          <a:p>
            <a:pPr>
              <a:buFont typeface="Arial" panose="020B0604020202020204" pitchFamily="34" charset="0"/>
              <a:buChar char="•"/>
            </a:pPr>
            <a:r>
              <a:rPr lang="en-US" altLang="en-US" sz="1600" dirty="0"/>
              <a:t>Provide for the general welfare, health and safety of all Special Olympics athletes and volunteers.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Dress and act in an appropriate manner at all times.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Follow the established rules and guidelines of the Special Olympics Program, Special Olympics, Inc. and / or any agency involved with the Special Olympics Program.</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Report any emergencies to the appropriate authorities after first taking immediate action to ensure the health and safety of the participants.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Abstain from the consumption or use of all alcohol, tobacco products an illegal substances while involved in ANY Special Olympics Program event, competition or training school.</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Not engage in any inappropriate contact or relationship with athletes, volunteers or other participants of the Special Olympics Program.</a:t>
            </a:r>
          </a:p>
        </p:txBody>
      </p:sp>
    </p:spTree>
    <p:extLst>
      <p:ext uri="{BB962C8B-B14F-4D97-AF65-F5344CB8AC3E}">
        <p14:creationId xmlns:p14="http://schemas.microsoft.com/office/powerpoint/2010/main" val="21180319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Putting It All Together</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2E7C669A-1E8B-4EF5-8D78-50B127BAFF61}"/>
              </a:ext>
            </a:extLst>
          </p:cNvPr>
          <p:cNvSpPr/>
          <p:nvPr/>
        </p:nvSpPr>
        <p:spPr>
          <a:xfrm>
            <a:off x="3422794" y="1690688"/>
            <a:ext cx="6729046" cy="2862322"/>
          </a:xfrm>
          <a:prstGeom prst="rect">
            <a:avLst/>
          </a:prstGeom>
        </p:spPr>
        <p:txBody>
          <a:bodyPr wrap="square">
            <a:spAutoFit/>
          </a:bodyPr>
          <a:lstStyle/>
          <a:p>
            <a:pPr>
              <a:buFont typeface="Arial" panose="020B0604020202020204" pitchFamily="34" charset="0"/>
              <a:buChar char="•"/>
            </a:pPr>
            <a:r>
              <a:rPr lang="en-US" altLang="en-US" sz="2000" b="1" i="1" dirty="0"/>
              <a:t>TRAINING </a:t>
            </a:r>
            <a:r>
              <a:rPr lang="en-US" altLang="en-US" sz="2000" dirty="0"/>
              <a:t>is the key</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b="1" i="1" dirty="0"/>
              <a:t>COMPETITION </a:t>
            </a:r>
            <a:r>
              <a:rPr lang="en-US" altLang="en-US" sz="2000" dirty="0"/>
              <a:t>is the means</a:t>
            </a:r>
          </a:p>
          <a:p>
            <a:pPr>
              <a:buFont typeface="Arial" panose="020B0604020202020204" pitchFamily="34" charset="0"/>
              <a:buChar char="•"/>
            </a:pPr>
            <a:endParaRPr lang="en-US" altLang="en-US" sz="2000" b="1" i="1" dirty="0"/>
          </a:p>
          <a:p>
            <a:pPr>
              <a:buFont typeface="Arial" panose="020B0604020202020204" pitchFamily="34" charset="0"/>
              <a:buChar char="•"/>
            </a:pPr>
            <a:r>
              <a:rPr lang="en-US" altLang="en-US" sz="2000" dirty="0"/>
              <a:t>Skill, confidence, courage and joy are the </a:t>
            </a:r>
            <a:r>
              <a:rPr lang="en-US" altLang="en-US" sz="2000" b="1" i="1" dirty="0"/>
              <a:t>OUTCOMES</a:t>
            </a:r>
          </a:p>
          <a:p>
            <a:pPr>
              <a:buFont typeface="Arial" panose="020B0604020202020204" pitchFamily="34" charset="0"/>
              <a:buChar char="•"/>
            </a:pPr>
            <a:endParaRPr lang="en-US" altLang="en-US" sz="2000" b="1" i="1" dirty="0"/>
          </a:p>
          <a:p>
            <a:pPr>
              <a:buFont typeface="Arial" panose="020B0604020202020204" pitchFamily="34" charset="0"/>
              <a:buChar char="•"/>
            </a:pPr>
            <a:r>
              <a:rPr lang="en-US" altLang="en-US" sz="2000" dirty="0"/>
              <a:t>Better preparation for life is the </a:t>
            </a:r>
            <a:r>
              <a:rPr lang="en-US" altLang="en-US" sz="2000" b="1" i="1" dirty="0"/>
              <a:t>GOAL</a:t>
            </a:r>
          </a:p>
          <a:p>
            <a:pPr>
              <a:buFont typeface="Arial" panose="020B0604020202020204" pitchFamily="34" charset="0"/>
              <a:buChar char="•"/>
            </a:pPr>
            <a:endParaRPr lang="en-US" altLang="en-US" sz="2000" b="1" i="1" dirty="0"/>
          </a:p>
          <a:p>
            <a:pPr>
              <a:buFont typeface="Arial" panose="020B0604020202020204" pitchFamily="34" charset="0"/>
              <a:buChar char="•"/>
            </a:pPr>
            <a:r>
              <a:rPr lang="en-US" altLang="en-US" sz="2000" dirty="0"/>
              <a:t>Lifelong skills and increased independence are the </a:t>
            </a:r>
            <a:r>
              <a:rPr lang="en-US" altLang="en-US" sz="2000" b="1" i="1" dirty="0"/>
              <a:t>RESULTS</a:t>
            </a:r>
            <a:endParaRPr lang="en-US" altLang="en-US" sz="2000" dirty="0"/>
          </a:p>
        </p:txBody>
      </p:sp>
    </p:spTree>
    <p:extLst>
      <p:ext uri="{BB962C8B-B14F-4D97-AF65-F5344CB8AC3E}">
        <p14:creationId xmlns:p14="http://schemas.microsoft.com/office/powerpoint/2010/main" val="22754238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THANKS!</a:t>
            </a:r>
            <a:endParaRPr lang="en-US"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17D1F6A6-D4CA-49DF-BC48-C5F2EA945BC2}"/>
              </a:ext>
            </a:extLst>
          </p:cNvPr>
          <p:cNvSpPr/>
          <p:nvPr/>
        </p:nvSpPr>
        <p:spPr>
          <a:xfrm>
            <a:off x="3228327" y="1797493"/>
            <a:ext cx="7789295" cy="3693319"/>
          </a:xfrm>
          <a:prstGeom prst="rect">
            <a:avLst/>
          </a:prstGeom>
        </p:spPr>
        <p:txBody>
          <a:bodyPr wrap="square">
            <a:spAutoFit/>
          </a:bodyPr>
          <a:lstStyle/>
          <a:p>
            <a:pPr>
              <a:buFont typeface="Arial" panose="020B0604020202020204" pitchFamily="34" charset="0"/>
              <a:buChar char="•"/>
            </a:pPr>
            <a:r>
              <a:rPr lang="en-US" altLang="en-US" dirty="0"/>
              <a:t>For taking the training today!  You are making a difference in the lives of some great athletes!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To find out more information on coaches education, go to our website </a:t>
            </a:r>
            <a:r>
              <a:rPr lang="en-US" altLang="en-US" dirty="0">
                <a:hlinkClick r:id="rId3">
                  <a:extLst>
                    <a:ext uri="{A12FA001-AC4F-418D-AE19-62706E023703}">
                      <ahyp:hlinkClr xmlns:ahyp="http://schemas.microsoft.com/office/drawing/2018/hyperlinkcolor" val="tx"/>
                    </a:ext>
                  </a:extLst>
                </a:hlinkClick>
              </a:rPr>
              <a:t>www.specialolympicsga.org</a:t>
            </a:r>
            <a:r>
              <a:rPr lang="en-US" altLang="en-US" dirty="0"/>
              <a: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have questions or need more information on coaches education, please contact:</a:t>
            </a:r>
          </a:p>
          <a:p>
            <a:endParaRPr lang="en-US" altLang="en-US" dirty="0"/>
          </a:p>
          <a:p>
            <a:r>
              <a:rPr lang="en-US" altLang="en-US" dirty="0"/>
              <a:t>David Crawford						Liz Smith</a:t>
            </a:r>
          </a:p>
          <a:p>
            <a:r>
              <a:rPr lang="en-US" altLang="en-US" dirty="0"/>
              <a:t>Chief Sports &amp; Programs Officer			Director of Program Services     (229) 292-5143							(770) 414-9390 ext. 1108</a:t>
            </a:r>
          </a:p>
          <a:p>
            <a:r>
              <a:rPr lang="en-US" altLang="en-US" dirty="0">
                <a:hlinkClick r:id="rId4"/>
              </a:rPr>
              <a:t>David.Crawford@specialolympicsga.org</a:t>
            </a:r>
            <a:r>
              <a:rPr lang="en-US" altLang="en-US" dirty="0"/>
              <a:t> 	</a:t>
            </a:r>
            <a:r>
              <a:rPr lang="en-US" altLang="en-US" dirty="0">
                <a:hlinkClick r:id="rId5"/>
              </a:rPr>
              <a:t>Liz.Smith@specialolympicsga.org</a:t>
            </a:r>
            <a:r>
              <a:rPr lang="en-US" altLang="en-US" dirty="0"/>
              <a:t> </a:t>
            </a:r>
          </a:p>
        </p:txBody>
      </p:sp>
    </p:spTree>
    <p:extLst>
      <p:ext uri="{BB962C8B-B14F-4D97-AF65-F5344CB8AC3E}">
        <p14:creationId xmlns:p14="http://schemas.microsoft.com/office/powerpoint/2010/main" val="943918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a:t>I. Overview of the Organization</a:t>
            </a:r>
            <a:br>
              <a:rPr lang="en-US" sz="2800" dirty="0"/>
            </a:br>
            <a:r>
              <a:rPr lang="en-US" sz="2800" dirty="0"/>
              <a:t>A.  Special Olympics Mission &amp; Philosophy; Vision; Athlete's Oath; Coaches Oath</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1546F199-9E4E-4C67-8DD3-0282BD1A92CA}"/>
              </a:ext>
            </a:extLst>
          </p:cNvPr>
          <p:cNvSpPr/>
          <p:nvPr/>
        </p:nvSpPr>
        <p:spPr>
          <a:xfrm>
            <a:off x="1837765" y="1690688"/>
            <a:ext cx="10177451" cy="4708981"/>
          </a:xfrm>
          <a:prstGeom prst="rect">
            <a:avLst/>
          </a:prstGeom>
        </p:spPr>
        <p:txBody>
          <a:bodyPr wrap="square">
            <a:spAutoFit/>
          </a:bodyPr>
          <a:lstStyle/>
          <a:p>
            <a:pPr>
              <a:defRPr/>
            </a:pPr>
            <a:r>
              <a:rPr lang="en-US" sz="2000" b="1" u="sng" dirty="0">
                <a:latin typeface="Calibri" pitchFamily="34" charset="0"/>
              </a:rPr>
              <a:t>Mission:  </a:t>
            </a:r>
            <a:r>
              <a:rPr lang="en-US" sz="2000" dirty="0">
                <a:latin typeface="Calibri" pitchFamily="34" charset="0"/>
              </a:rPr>
              <a:t>To Provide year-round sports training and athletic competition in a variety of Olympic-type sports for children and adults with intellectual disabilities or closely related developmental disabilities, giving them continuing opportunities to develop physical fitness, demonstrate courage, experience joy and participate in a sharing of gifts, skills and friendship with their families, other Special Olympics athletes and the community.</a:t>
            </a:r>
          </a:p>
          <a:p>
            <a:pPr>
              <a:defRPr/>
            </a:pPr>
            <a:endParaRPr lang="en-US" sz="2000" b="1" u="sng" dirty="0">
              <a:latin typeface="Calibri" pitchFamily="34" charset="0"/>
            </a:endParaRPr>
          </a:p>
          <a:p>
            <a:pPr>
              <a:defRPr/>
            </a:pPr>
            <a:r>
              <a:rPr lang="en-US" sz="2000" dirty="0">
                <a:latin typeface="Calibri" pitchFamily="34" charset="0"/>
              </a:rPr>
              <a:t>	Why is following the mission important?</a:t>
            </a:r>
          </a:p>
          <a:p>
            <a:pPr>
              <a:defRPr/>
            </a:pPr>
            <a:endParaRPr lang="en-US" sz="2000" dirty="0">
              <a:latin typeface="Calibri" pitchFamily="34" charset="0"/>
            </a:endParaRPr>
          </a:p>
          <a:p>
            <a:pPr lvl="1">
              <a:buFont typeface="Arial" pitchFamily="34" charset="0"/>
              <a:buChar char="•"/>
              <a:defRPr/>
            </a:pPr>
            <a:r>
              <a:rPr lang="en-US" sz="2000" dirty="0">
                <a:latin typeface="Calibri" pitchFamily="34" charset="0"/>
              </a:rPr>
              <a:t>We are sanctioned by the International Olympic Committee (IOC) and must follow their guidelines (they are our NGB)</a:t>
            </a:r>
          </a:p>
          <a:p>
            <a:pPr lvl="2">
              <a:buFont typeface="Arial" pitchFamily="34" charset="0"/>
              <a:buChar char="•"/>
              <a:defRPr/>
            </a:pPr>
            <a:r>
              <a:rPr lang="en-US" sz="2000" dirty="0">
                <a:latin typeface="Calibri" pitchFamily="34" charset="0"/>
              </a:rPr>
              <a:t>Only 3 groups were sanctioned to use “Olympics”</a:t>
            </a:r>
          </a:p>
          <a:p>
            <a:pPr lvl="2">
              <a:buFont typeface="Arial" pitchFamily="34" charset="0"/>
              <a:buChar char="•"/>
              <a:defRPr/>
            </a:pPr>
            <a:r>
              <a:rPr lang="en-US" sz="2000" dirty="0">
                <a:latin typeface="Calibri" pitchFamily="34" charset="0"/>
              </a:rPr>
              <a:t>Jr. Olympics</a:t>
            </a:r>
          </a:p>
          <a:p>
            <a:pPr lvl="2">
              <a:buFont typeface="Arial" pitchFamily="34" charset="0"/>
              <a:buChar char="•"/>
              <a:defRPr/>
            </a:pPr>
            <a:r>
              <a:rPr lang="en-US" sz="2000" dirty="0">
                <a:latin typeface="Calibri" pitchFamily="34" charset="0"/>
              </a:rPr>
              <a:t>Paralympics</a:t>
            </a:r>
          </a:p>
          <a:p>
            <a:pPr lvl="2">
              <a:buFont typeface="Arial" pitchFamily="34" charset="0"/>
              <a:buChar char="•"/>
              <a:defRPr/>
            </a:pPr>
            <a:r>
              <a:rPr lang="en-US" sz="2000" dirty="0">
                <a:latin typeface="Calibri" pitchFamily="34" charset="0"/>
              </a:rPr>
              <a:t>Special Olympics</a:t>
            </a:r>
          </a:p>
          <a:p>
            <a:pPr>
              <a:defRPr/>
            </a:pPr>
            <a:r>
              <a:rPr lang="en-US" sz="2000" dirty="0">
                <a:latin typeface="Calibri" pitchFamily="34" charset="0"/>
              </a:rPr>
              <a:t>						Senior Games tried but was denied</a:t>
            </a:r>
          </a:p>
        </p:txBody>
      </p:sp>
    </p:spTree>
    <p:extLst>
      <p:ext uri="{BB962C8B-B14F-4D97-AF65-F5344CB8AC3E}">
        <p14:creationId xmlns:p14="http://schemas.microsoft.com/office/powerpoint/2010/main" val="4186791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6" name="Title 1">
            <a:extLst>
              <a:ext uri="{FF2B5EF4-FFF2-40B4-BE49-F238E27FC236}">
                <a16:creationId xmlns:a16="http://schemas.microsoft.com/office/drawing/2014/main" id="{BAFDA9B5-C675-4F75-8DDD-E3C5898C3DA5}"/>
              </a:ext>
            </a:extLst>
          </p:cNvPr>
          <p:cNvSpPr>
            <a:spLocks noGrp="1"/>
          </p:cNvSpPr>
          <p:nvPr>
            <p:ph type="title"/>
          </p:nvPr>
        </p:nvSpPr>
        <p:spPr>
          <a:xfrm>
            <a:off x="838200" y="365125"/>
            <a:ext cx="10515600" cy="1325563"/>
          </a:xfrm>
        </p:spPr>
        <p:txBody>
          <a:bodyPr>
            <a:noAutofit/>
          </a:bodyPr>
          <a:lstStyle/>
          <a:p>
            <a:pPr algn="ctr"/>
            <a:r>
              <a:rPr lang="en-US" sz="2800" dirty="0"/>
              <a:t>I. Overview of the Organization</a:t>
            </a:r>
            <a:br>
              <a:rPr lang="en-US" sz="2800" dirty="0"/>
            </a:br>
            <a:r>
              <a:rPr lang="en-US" sz="2800" dirty="0"/>
              <a:t>A.  Special Olympics Mission &amp; Philosophy; Vision; Athlete's Oath; Coaches Oath</a:t>
            </a:r>
            <a:endParaRPr lang="en-US" sz="2800" b="1" i="1" dirty="0"/>
          </a:p>
        </p:txBody>
      </p:sp>
      <p:sp>
        <p:nvSpPr>
          <p:cNvPr id="4" name="Rectangle 3">
            <a:extLst>
              <a:ext uri="{FF2B5EF4-FFF2-40B4-BE49-F238E27FC236}">
                <a16:creationId xmlns:a16="http://schemas.microsoft.com/office/drawing/2014/main" id="{EAE2CEB0-EEB7-490A-950E-6FF93C634122}"/>
              </a:ext>
            </a:extLst>
          </p:cNvPr>
          <p:cNvSpPr/>
          <p:nvPr/>
        </p:nvSpPr>
        <p:spPr>
          <a:xfrm>
            <a:off x="3157728" y="1885200"/>
            <a:ext cx="8875776" cy="3970318"/>
          </a:xfrm>
          <a:prstGeom prst="rect">
            <a:avLst/>
          </a:prstGeom>
        </p:spPr>
        <p:txBody>
          <a:bodyPr wrap="square">
            <a:spAutoFit/>
          </a:bodyPr>
          <a:lstStyle/>
          <a:p>
            <a:pPr>
              <a:defRPr/>
            </a:pPr>
            <a:r>
              <a:rPr lang="en-US" b="1" u="sng" dirty="0">
                <a:latin typeface="Calibri" pitchFamily="34" charset="0"/>
              </a:rPr>
              <a:t>Philosophy:</a:t>
            </a:r>
          </a:p>
          <a:p>
            <a:pPr>
              <a:buFont typeface="Arial" pitchFamily="34" charset="0"/>
              <a:buChar char="•"/>
              <a:defRPr/>
            </a:pPr>
            <a:r>
              <a:rPr lang="en-US" dirty="0">
                <a:latin typeface="Calibri" pitchFamily="34" charset="0"/>
              </a:rPr>
              <a:t>Special Olympics is founded on the belief that people with intellectual disabilities can, with proper instruction and encouragement, learn, enjoy and benefit from participation in individual and team sports.</a:t>
            </a:r>
          </a:p>
          <a:p>
            <a:pPr>
              <a:buFont typeface="Arial" pitchFamily="34" charset="0"/>
              <a:buChar char="•"/>
              <a:defRPr/>
            </a:pPr>
            <a:endParaRPr lang="en-US" b="1" u="sng" dirty="0">
              <a:latin typeface="Calibri" pitchFamily="34" charset="0"/>
            </a:endParaRPr>
          </a:p>
          <a:p>
            <a:pPr>
              <a:buFont typeface="Arial" pitchFamily="34" charset="0"/>
              <a:buChar char="•"/>
              <a:defRPr/>
            </a:pPr>
            <a:r>
              <a:rPr lang="en-US" dirty="0">
                <a:latin typeface="Calibri" pitchFamily="34" charset="0"/>
              </a:rPr>
              <a:t>Special Olympics believes that consistent training is essential to the development of sports skills, and that competition among those of equal abilities is the most appropriate means of testing these skills, measuring progress and providing incentives for personal growth.</a:t>
            </a:r>
          </a:p>
          <a:p>
            <a:pPr>
              <a:buFont typeface="Arial" pitchFamily="34" charset="0"/>
              <a:buChar char="•"/>
              <a:defRPr/>
            </a:pPr>
            <a:endParaRPr lang="en-US" b="1" u="sng" dirty="0">
              <a:latin typeface="Calibri" pitchFamily="34" charset="0"/>
            </a:endParaRPr>
          </a:p>
          <a:p>
            <a:pPr>
              <a:buFont typeface="Arial" pitchFamily="34" charset="0"/>
              <a:buChar char="•"/>
              <a:defRPr/>
            </a:pPr>
            <a:r>
              <a:rPr lang="en-US" dirty="0">
                <a:latin typeface="Calibri" pitchFamily="34" charset="0"/>
              </a:rPr>
              <a:t>Special Olympics believes that through sports training and competition, people with intellectual disabilities benefit physically, mentally, socially, and spiritually; families are strengthened; and the community at large, both through participation and observation, is united in understanding people with intellectual disabilities in an environment of equality, respect and acceptance.</a:t>
            </a:r>
            <a:r>
              <a:rPr lang="en-US" b="1" u="sng" dirty="0">
                <a:latin typeface="Calibri" pitchFamily="34" charset="0"/>
              </a:rPr>
              <a:t>  </a:t>
            </a:r>
            <a:endParaRPr lang="en-US" dirty="0">
              <a:latin typeface="Calibri" pitchFamily="34" charset="0"/>
            </a:endParaRPr>
          </a:p>
        </p:txBody>
      </p:sp>
    </p:spTree>
    <p:extLst>
      <p:ext uri="{BB962C8B-B14F-4D97-AF65-F5344CB8AC3E}">
        <p14:creationId xmlns:p14="http://schemas.microsoft.com/office/powerpoint/2010/main" val="2738853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6" name="Title 1">
            <a:extLst>
              <a:ext uri="{FF2B5EF4-FFF2-40B4-BE49-F238E27FC236}">
                <a16:creationId xmlns:a16="http://schemas.microsoft.com/office/drawing/2014/main" id="{DCFDFE9C-FE50-4C32-BDC6-835FC09D7AA7}"/>
              </a:ext>
            </a:extLst>
          </p:cNvPr>
          <p:cNvSpPr>
            <a:spLocks noGrp="1"/>
          </p:cNvSpPr>
          <p:nvPr>
            <p:ph type="title"/>
          </p:nvPr>
        </p:nvSpPr>
        <p:spPr>
          <a:xfrm>
            <a:off x="838200" y="365125"/>
            <a:ext cx="10515600" cy="1325563"/>
          </a:xfrm>
        </p:spPr>
        <p:txBody>
          <a:bodyPr>
            <a:noAutofit/>
          </a:bodyPr>
          <a:lstStyle/>
          <a:p>
            <a:pPr algn="ctr"/>
            <a:r>
              <a:rPr lang="en-US" sz="2800" dirty="0"/>
              <a:t>I. Overview of the Organization</a:t>
            </a:r>
            <a:br>
              <a:rPr lang="en-US" sz="2800" dirty="0"/>
            </a:br>
            <a:r>
              <a:rPr lang="en-US" sz="2800" dirty="0"/>
              <a:t>A.  Special Olympics Mission &amp; Philosophy; Vision; Athlete's Oath; Coaches Oath</a:t>
            </a:r>
            <a:endParaRPr lang="en-US" sz="2800" b="1" i="1" dirty="0"/>
          </a:p>
        </p:txBody>
      </p:sp>
      <p:sp>
        <p:nvSpPr>
          <p:cNvPr id="4" name="Rectangle 3">
            <a:extLst>
              <a:ext uri="{FF2B5EF4-FFF2-40B4-BE49-F238E27FC236}">
                <a16:creationId xmlns:a16="http://schemas.microsoft.com/office/drawing/2014/main" id="{98BBE311-D9AD-40CF-A8C4-4A762F85C63A}"/>
              </a:ext>
            </a:extLst>
          </p:cNvPr>
          <p:cNvSpPr/>
          <p:nvPr/>
        </p:nvSpPr>
        <p:spPr>
          <a:xfrm>
            <a:off x="4145280" y="1825211"/>
            <a:ext cx="6096000" cy="4524315"/>
          </a:xfrm>
          <a:prstGeom prst="rect">
            <a:avLst/>
          </a:prstGeom>
        </p:spPr>
        <p:txBody>
          <a:bodyPr>
            <a:spAutoFit/>
          </a:bodyPr>
          <a:lstStyle/>
          <a:p>
            <a:pPr>
              <a:defRPr/>
            </a:pPr>
            <a:r>
              <a:rPr lang="en-US" b="1" u="sng" dirty="0">
                <a:latin typeface="Calibri" pitchFamily="34" charset="0"/>
              </a:rPr>
              <a:t>Vision:</a:t>
            </a:r>
          </a:p>
          <a:p>
            <a:pPr>
              <a:defRPr/>
            </a:pPr>
            <a:r>
              <a:rPr lang="en-US" dirty="0">
                <a:latin typeface="Calibri" pitchFamily="34" charset="0"/>
              </a:rPr>
              <a:t>The vision of Special Olympics is to help bring Special Olympics athletes into the larger society under conditions whereby they are accepted, respected and given the chance to become useful and productive citizens.</a:t>
            </a:r>
          </a:p>
          <a:p>
            <a:pPr>
              <a:defRPr/>
            </a:pPr>
            <a:endParaRPr lang="en-US" dirty="0">
              <a:latin typeface="Calibri" pitchFamily="34" charset="0"/>
            </a:endParaRPr>
          </a:p>
          <a:p>
            <a:pPr>
              <a:defRPr/>
            </a:pPr>
            <a:r>
              <a:rPr lang="en-US" b="1" u="sng" dirty="0">
                <a:latin typeface="Calibri" pitchFamily="34" charset="0"/>
              </a:rPr>
              <a:t>Athlete’s Oath:</a:t>
            </a:r>
          </a:p>
          <a:p>
            <a:pPr>
              <a:defRPr/>
            </a:pPr>
            <a:r>
              <a:rPr lang="en-US" dirty="0">
                <a:latin typeface="Calibri" pitchFamily="34" charset="0"/>
              </a:rPr>
              <a:t>“Let me win, but if I cannot win, let me be brave in the attempt.”</a:t>
            </a:r>
          </a:p>
          <a:p>
            <a:pPr>
              <a:defRPr/>
            </a:pPr>
            <a:endParaRPr lang="en-US" dirty="0">
              <a:latin typeface="Calibri" pitchFamily="34" charset="0"/>
            </a:endParaRPr>
          </a:p>
          <a:p>
            <a:pPr>
              <a:defRPr/>
            </a:pPr>
            <a:r>
              <a:rPr lang="en-US" b="1" u="sng" dirty="0">
                <a:latin typeface="Calibri" pitchFamily="34" charset="0"/>
              </a:rPr>
              <a:t>Coaches Oath:</a:t>
            </a:r>
          </a:p>
          <a:p>
            <a:pPr>
              <a:defRPr/>
            </a:pPr>
            <a:r>
              <a:rPr lang="en-US" dirty="0">
                <a:latin typeface="Calibri" pitchFamily="34" charset="0"/>
              </a:rPr>
              <a:t>“In the name of all coaches, we shall follow written and verbal instructions of Special Olympics officials at all times, have our athletes at the appropriate events and activities at the proper time and abide by the rules and policies, in the spirit of sportsmanship.”</a:t>
            </a:r>
          </a:p>
        </p:txBody>
      </p:sp>
    </p:spTree>
    <p:extLst>
      <p:ext uri="{BB962C8B-B14F-4D97-AF65-F5344CB8AC3E}">
        <p14:creationId xmlns:p14="http://schemas.microsoft.com/office/powerpoint/2010/main" val="3015579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 Overview of the Organization</a:t>
            </a:r>
            <a:br>
              <a:rPr lang="en-US" sz="2800" dirty="0"/>
            </a:br>
            <a:r>
              <a:rPr lang="en-US" sz="2800" dirty="0"/>
              <a:t>B.  History </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44637E6D-2D86-415E-B501-335FCF80B1A7}"/>
              </a:ext>
            </a:extLst>
          </p:cNvPr>
          <p:cNvSpPr/>
          <p:nvPr/>
        </p:nvSpPr>
        <p:spPr>
          <a:xfrm>
            <a:off x="3980688" y="1927134"/>
            <a:ext cx="6699504" cy="3970318"/>
          </a:xfrm>
          <a:prstGeom prst="rect">
            <a:avLst/>
          </a:prstGeom>
        </p:spPr>
        <p:txBody>
          <a:bodyPr wrap="square">
            <a:spAutoFit/>
          </a:bodyPr>
          <a:lstStyle/>
          <a:p>
            <a:pPr>
              <a:buFont typeface="Arial" pitchFamily="34" charset="0"/>
              <a:buChar char="•"/>
              <a:defRPr/>
            </a:pPr>
            <a:r>
              <a:rPr lang="en-US" dirty="0">
                <a:latin typeface="Calibri" pitchFamily="34" charset="0"/>
              </a:rPr>
              <a:t>Created by Eunice Kennedy Shriver in 1968</a:t>
            </a:r>
          </a:p>
          <a:p>
            <a:pPr>
              <a:defRPr/>
            </a:pPr>
            <a:endParaRPr lang="en-US" dirty="0">
              <a:latin typeface="Calibri" pitchFamily="34" charset="0"/>
            </a:endParaRPr>
          </a:p>
          <a:p>
            <a:pPr>
              <a:buFont typeface="Arial" pitchFamily="34" charset="0"/>
              <a:buChar char="•"/>
              <a:defRPr/>
            </a:pPr>
            <a:r>
              <a:rPr lang="en-US" dirty="0">
                <a:latin typeface="Calibri" pitchFamily="34" charset="0"/>
              </a:rPr>
              <a:t>First International (now called World) Games held in July 1968 at Soldier Field in Chicago with 1000 athletes with intellectual disabilities from 26 U.S. states and Canada competing in Athletics, Floor Hockey, and Aquatics.</a:t>
            </a:r>
          </a:p>
          <a:p>
            <a:pPr>
              <a:defRPr/>
            </a:pPr>
            <a:endParaRPr lang="en-US" dirty="0">
              <a:latin typeface="Calibri" pitchFamily="34" charset="0"/>
            </a:endParaRPr>
          </a:p>
          <a:p>
            <a:pPr>
              <a:buFont typeface="Arial" pitchFamily="34" charset="0"/>
              <a:buChar char="•"/>
              <a:defRPr/>
            </a:pPr>
            <a:r>
              <a:rPr lang="en-US" dirty="0">
                <a:latin typeface="Calibri" pitchFamily="34" charset="0"/>
              </a:rPr>
              <a:t>In 1971, the U.S. Olympic Committee gave Special Olympics official approval to use the name “Olympics”, one of only three global organizations.  (Junior Olympics, Paralympics, and Special Olympics).</a:t>
            </a:r>
          </a:p>
          <a:p>
            <a:pPr>
              <a:buFont typeface="Arial" pitchFamily="34" charset="0"/>
              <a:buChar char="•"/>
              <a:defRPr/>
            </a:pPr>
            <a:endParaRPr lang="en-US" dirty="0">
              <a:latin typeface="Calibri" pitchFamily="34" charset="0"/>
            </a:endParaRPr>
          </a:p>
          <a:p>
            <a:pPr>
              <a:buFont typeface="Arial" pitchFamily="34" charset="0"/>
              <a:buChar char="•"/>
              <a:defRPr/>
            </a:pPr>
            <a:r>
              <a:rPr lang="en-US" dirty="0">
                <a:latin typeface="Calibri" pitchFamily="34" charset="0"/>
              </a:rPr>
              <a:t>In March 2019, World Games were held in Abu Dhabi, United Arab Emirates with over 7,500 athletes with intellectual disabilities from 200 countries competing in 24 sports. </a:t>
            </a:r>
          </a:p>
        </p:txBody>
      </p:sp>
    </p:spTree>
    <p:extLst>
      <p:ext uri="{BB962C8B-B14F-4D97-AF65-F5344CB8AC3E}">
        <p14:creationId xmlns:p14="http://schemas.microsoft.com/office/powerpoint/2010/main" val="684099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6" name="Title 1">
            <a:extLst>
              <a:ext uri="{FF2B5EF4-FFF2-40B4-BE49-F238E27FC236}">
                <a16:creationId xmlns:a16="http://schemas.microsoft.com/office/drawing/2014/main" id="{8425104F-662E-4B3E-A65A-267053491EA5}"/>
              </a:ext>
            </a:extLst>
          </p:cNvPr>
          <p:cNvSpPr>
            <a:spLocks noGrp="1"/>
          </p:cNvSpPr>
          <p:nvPr>
            <p:ph type="title"/>
          </p:nvPr>
        </p:nvSpPr>
        <p:spPr>
          <a:xfrm>
            <a:off x="838200" y="365125"/>
            <a:ext cx="10515600" cy="1325563"/>
          </a:xfrm>
        </p:spPr>
        <p:txBody>
          <a:bodyPr>
            <a:normAutofit/>
          </a:bodyPr>
          <a:lstStyle/>
          <a:p>
            <a:pPr algn="ctr"/>
            <a:r>
              <a:rPr lang="en-US" sz="2800" dirty="0"/>
              <a:t>I. Overview of the Organization</a:t>
            </a:r>
            <a:br>
              <a:rPr lang="en-US" sz="2800" dirty="0"/>
            </a:br>
            <a:r>
              <a:rPr lang="en-US" sz="2800" dirty="0"/>
              <a:t>B.  History </a:t>
            </a:r>
            <a:endParaRPr lang="en-US" sz="2800" b="1" i="1" dirty="0"/>
          </a:p>
        </p:txBody>
      </p:sp>
      <p:sp>
        <p:nvSpPr>
          <p:cNvPr id="4" name="Rectangle 3">
            <a:extLst>
              <a:ext uri="{FF2B5EF4-FFF2-40B4-BE49-F238E27FC236}">
                <a16:creationId xmlns:a16="http://schemas.microsoft.com/office/drawing/2014/main" id="{706DAD39-654A-4F31-A1A3-6428DAA3650E}"/>
              </a:ext>
            </a:extLst>
          </p:cNvPr>
          <p:cNvSpPr/>
          <p:nvPr/>
        </p:nvSpPr>
        <p:spPr>
          <a:xfrm>
            <a:off x="3243072" y="1763698"/>
            <a:ext cx="8948928" cy="4401205"/>
          </a:xfrm>
          <a:prstGeom prst="rect">
            <a:avLst/>
          </a:prstGeom>
        </p:spPr>
        <p:txBody>
          <a:bodyPr wrap="square">
            <a:spAutoFit/>
          </a:bodyPr>
          <a:lstStyle/>
          <a:p>
            <a:pPr>
              <a:buFont typeface="Arial" pitchFamily="34" charset="0"/>
              <a:buChar char="•"/>
              <a:defRPr/>
            </a:pPr>
            <a:r>
              <a:rPr lang="en-US" sz="2000" dirty="0">
                <a:latin typeface="Calibri" pitchFamily="34" charset="0"/>
              </a:rPr>
              <a:t>Special Olympics Georgia (SOGA) was chartered in 1970.</a:t>
            </a:r>
          </a:p>
          <a:p>
            <a:pPr>
              <a:buFont typeface="Arial" pitchFamily="34" charset="0"/>
              <a:buChar char="•"/>
              <a:defRPr/>
            </a:pPr>
            <a:endParaRPr lang="en-US" sz="2000" dirty="0">
              <a:latin typeface="Calibri" pitchFamily="34" charset="0"/>
            </a:endParaRPr>
          </a:p>
          <a:p>
            <a:pPr>
              <a:buFont typeface="Arial" pitchFamily="34" charset="0"/>
              <a:buChar char="•"/>
              <a:defRPr/>
            </a:pPr>
            <a:r>
              <a:rPr lang="en-US" sz="2000" dirty="0">
                <a:latin typeface="Calibri" pitchFamily="34" charset="0"/>
              </a:rPr>
              <a:t>Special Olympics Georgia is:</a:t>
            </a:r>
          </a:p>
          <a:p>
            <a:pPr lvl="1">
              <a:buFont typeface="Arial" pitchFamily="34" charset="0"/>
              <a:buChar char="•"/>
              <a:defRPr/>
            </a:pPr>
            <a:r>
              <a:rPr lang="en-US" sz="2000" dirty="0">
                <a:latin typeface="Calibri" pitchFamily="34" charset="0"/>
              </a:rPr>
              <a:t>One of the largest volunteer driven sports organizations in the state</a:t>
            </a:r>
          </a:p>
          <a:p>
            <a:pPr lvl="1">
              <a:buFont typeface="Arial" pitchFamily="34" charset="0"/>
              <a:buChar char="•"/>
              <a:defRPr/>
            </a:pPr>
            <a:r>
              <a:rPr lang="en-US" sz="2000" dirty="0">
                <a:latin typeface="Calibri" pitchFamily="34" charset="0"/>
              </a:rPr>
              <a:t>One of the largest Special Olympics program in North America –</a:t>
            </a:r>
          </a:p>
          <a:p>
            <a:pPr lvl="2">
              <a:buFont typeface="Arial" pitchFamily="34" charset="0"/>
              <a:buChar char="•"/>
              <a:defRPr/>
            </a:pPr>
            <a:r>
              <a:rPr lang="en-US" sz="2000" dirty="0">
                <a:latin typeface="Calibri" pitchFamily="34" charset="0"/>
              </a:rPr>
              <a:t>40,000 + Volunteers</a:t>
            </a:r>
          </a:p>
          <a:p>
            <a:pPr lvl="2">
              <a:buFont typeface="Arial" pitchFamily="34" charset="0"/>
              <a:buChar char="•"/>
              <a:defRPr/>
            </a:pPr>
            <a:r>
              <a:rPr lang="en-US" sz="2000" dirty="0">
                <a:latin typeface="Calibri" pitchFamily="34" charset="0"/>
              </a:rPr>
              <a:t>17,000 Athletes</a:t>
            </a:r>
          </a:p>
          <a:p>
            <a:pPr lvl="2">
              <a:buFont typeface="Arial" pitchFamily="34" charset="0"/>
              <a:buChar char="•"/>
              <a:defRPr/>
            </a:pPr>
            <a:r>
              <a:rPr lang="en-US" sz="2000" dirty="0">
                <a:latin typeface="Calibri" pitchFamily="34" charset="0"/>
              </a:rPr>
              <a:t>Offers 26 Olympic – type sports year round</a:t>
            </a:r>
          </a:p>
          <a:p>
            <a:pPr lvl="2">
              <a:buFont typeface="Arial" pitchFamily="34" charset="0"/>
              <a:buChar char="•"/>
              <a:defRPr/>
            </a:pPr>
            <a:r>
              <a:rPr lang="en-US" sz="2000" dirty="0">
                <a:latin typeface="Calibri" pitchFamily="34" charset="0"/>
              </a:rPr>
              <a:t>Offers 4 Statewide Competitions throughout the year with over 600 local and area competitions offered.</a:t>
            </a:r>
          </a:p>
          <a:p>
            <a:pPr lvl="3">
              <a:buFont typeface="Arial" pitchFamily="34" charset="0"/>
              <a:buChar char="•"/>
              <a:defRPr/>
            </a:pPr>
            <a:r>
              <a:rPr lang="en-US" sz="2000" dirty="0">
                <a:latin typeface="Calibri" pitchFamily="34" charset="0"/>
              </a:rPr>
              <a:t>Indoor Winter Games – January</a:t>
            </a:r>
          </a:p>
          <a:p>
            <a:pPr lvl="3">
              <a:buFont typeface="Arial" pitchFamily="34" charset="0"/>
              <a:buChar char="•"/>
              <a:defRPr/>
            </a:pPr>
            <a:r>
              <a:rPr lang="en-US" sz="2000" dirty="0">
                <a:latin typeface="Calibri" pitchFamily="34" charset="0"/>
              </a:rPr>
              <a:t>Summer Games – May</a:t>
            </a:r>
          </a:p>
          <a:p>
            <a:pPr lvl="3">
              <a:buFont typeface="Arial" pitchFamily="34" charset="0"/>
              <a:buChar char="•"/>
              <a:defRPr/>
            </a:pPr>
            <a:r>
              <a:rPr lang="en-US" sz="2000" dirty="0">
                <a:latin typeface="Calibri" pitchFamily="34" charset="0"/>
              </a:rPr>
              <a:t>Horse Show – May</a:t>
            </a:r>
          </a:p>
          <a:p>
            <a:pPr lvl="3">
              <a:buFont typeface="Arial" pitchFamily="34" charset="0"/>
              <a:buChar char="•"/>
              <a:defRPr/>
            </a:pPr>
            <a:r>
              <a:rPr lang="en-US" sz="2000" dirty="0">
                <a:latin typeface="Calibri" pitchFamily="34" charset="0"/>
              </a:rPr>
              <a:t>Fall Games – October</a:t>
            </a:r>
          </a:p>
        </p:txBody>
      </p:sp>
    </p:spTree>
    <p:extLst>
      <p:ext uri="{BB962C8B-B14F-4D97-AF65-F5344CB8AC3E}">
        <p14:creationId xmlns:p14="http://schemas.microsoft.com/office/powerpoint/2010/main" val="317836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I. Overview of the Organization</a:t>
            </a:r>
            <a:br>
              <a:rPr lang="en-US" sz="2800" dirty="0"/>
            </a:br>
            <a:r>
              <a:rPr lang="en-US" sz="2800" dirty="0"/>
              <a:t>C.  Structure</a:t>
            </a:r>
            <a:endParaRPr lang="en-US" sz="2800" b="1" i="1"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Rectangle 3">
            <a:extLst>
              <a:ext uri="{FF2B5EF4-FFF2-40B4-BE49-F238E27FC236}">
                <a16:creationId xmlns:a16="http://schemas.microsoft.com/office/drawing/2014/main" id="{5325707F-A095-41D9-8C71-1F799F9AC8E8}"/>
              </a:ext>
            </a:extLst>
          </p:cNvPr>
          <p:cNvSpPr/>
          <p:nvPr/>
        </p:nvSpPr>
        <p:spPr>
          <a:xfrm>
            <a:off x="3405154" y="1923907"/>
            <a:ext cx="8305800" cy="3785652"/>
          </a:xfrm>
          <a:prstGeom prst="rect">
            <a:avLst/>
          </a:prstGeom>
        </p:spPr>
        <p:txBody>
          <a:bodyPr wrap="square">
            <a:spAutoFit/>
          </a:bodyPr>
          <a:lstStyle/>
          <a:p>
            <a:pPr>
              <a:defRPr/>
            </a:pPr>
            <a:r>
              <a:rPr lang="en-US" sz="2000" b="1" u="sng" dirty="0">
                <a:latin typeface="Calibri" pitchFamily="34" charset="0"/>
              </a:rPr>
              <a:t>Special Olympics, Inc. </a:t>
            </a:r>
            <a:r>
              <a:rPr lang="en-US" sz="2000" dirty="0">
                <a:latin typeface="Calibri" pitchFamily="34" charset="0"/>
              </a:rPr>
              <a:t>(SOI)</a:t>
            </a:r>
          </a:p>
          <a:p>
            <a:pPr>
              <a:buFont typeface="Arial" pitchFamily="34" charset="0"/>
              <a:buChar char="•"/>
              <a:defRPr/>
            </a:pPr>
            <a:r>
              <a:rPr lang="en-US" sz="2000" dirty="0">
                <a:latin typeface="Calibri" pitchFamily="34" charset="0"/>
              </a:rPr>
              <a:t>The World governing body of Special Olympics</a:t>
            </a:r>
          </a:p>
          <a:p>
            <a:pPr>
              <a:buFont typeface="Arial" pitchFamily="34" charset="0"/>
              <a:buChar char="•"/>
              <a:defRPr/>
            </a:pPr>
            <a:r>
              <a:rPr lang="en-US" sz="2000" dirty="0">
                <a:latin typeface="Calibri" pitchFamily="34" charset="0"/>
              </a:rPr>
              <a:t>Based in Washington, DC – staffed by approximately 100 individuals</a:t>
            </a:r>
          </a:p>
          <a:p>
            <a:pPr>
              <a:buFont typeface="Arial" pitchFamily="34" charset="0"/>
              <a:buChar char="•"/>
              <a:defRPr/>
            </a:pPr>
            <a:r>
              <a:rPr lang="en-US" sz="2000" dirty="0">
                <a:latin typeface="Calibri" pitchFamily="34" charset="0"/>
              </a:rPr>
              <a:t>Responsible for accrediting Programs worldwide</a:t>
            </a:r>
          </a:p>
          <a:p>
            <a:pPr>
              <a:buFont typeface="Arial" pitchFamily="34" charset="0"/>
              <a:buChar char="•"/>
              <a:defRPr/>
            </a:pPr>
            <a:endParaRPr lang="en-US" sz="2000" dirty="0">
              <a:latin typeface="Calibri" pitchFamily="34" charset="0"/>
            </a:endParaRPr>
          </a:p>
          <a:p>
            <a:pPr>
              <a:defRPr/>
            </a:pPr>
            <a:r>
              <a:rPr lang="en-US" sz="2000" b="1" u="sng" dirty="0">
                <a:latin typeface="Calibri" pitchFamily="34" charset="0"/>
              </a:rPr>
              <a:t>Special Olympics North America</a:t>
            </a:r>
            <a:r>
              <a:rPr lang="en-US" sz="2000" dirty="0">
                <a:latin typeface="Calibri" pitchFamily="34" charset="0"/>
              </a:rPr>
              <a:t> (SONA)</a:t>
            </a:r>
          </a:p>
          <a:p>
            <a:pPr>
              <a:buFont typeface="Arial" pitchFamily="34" charset="0"/>
              <a:buChar char="•"/>
              <a:defRPr/>
            </a:pPr>
            <a:r>
              <a:rPr lang="en-US" sz="2000" dirty="0">
                <a:latin typeface="Calibri" pitchFamily="34" charset="0"/>
              </a:rPr>
              <a:t>Oversees the management of all USA Games and Coaching Education</a:t>
            </a:r>
          </a:p>
          <a:p>
            <a:pPr>
              <a:buFont typeface="Arial" pitchFamily="34" charset="0"/>
              <a:buChar char="•"/>
              <a:defRPr/>
            </a:pPr>
            <a:r>
              <a:rPr lang="en-US" sz="2000" dirty="0">
                <a:latin typeface="Calibri" pitchFamily="34" charset="0"/>
              </a:rPr>
              <a:t>Provides support and collaboration in the development of materials, conferences, and regional instructor training seminars</a:t>
            </a:r>
          </a:p>
          <a:p>
            <a:pPr>
              <a:buFont typeface="Arial" pitchFamily="34" charset="0"/>
              <a:buChar char="•"/>
              <a:defRPr/>
            </a:pPr>
            <a:endParaRPr lang="en-US" sz="2000" dirty="0">
              <a:latin typeface="Calibri" pitchFamily="34" charset="0"/>
            </a:endParaRPr>
          </a:p>
          <a:p>
            <a:pPr>
              <a:defRPr/>
            </a:pPr>
            <a:r>
              <a:rPr lang="en-US" sz="2000" b="1" u="sng" dirty="0">
                <a:latin typeface="Calibri" pitchFamily="34" charset="0"/>
              </a:rPr>
              <a:t>Special Olympics Georgia</a:t>
            </a:r>
            <a:r>
              <a:rPr lang="en-US" sz="2000" dirty="0">
                <a:latin typeface="Calibri" pitchFamily="34" charset="0"/>
              </a:rPr>
              <a:t> (SOGA)</a:t>
            </a:r>
          </a:p>
          <a:p>
            <a:pPr>
              <a:buFont typeface="Arial" pitchFamily="34" charset="0"/>
              <a:buChar char="•"/>
              <a:defRPr/>
            </a:pPr>
            <a:r>
              <a:rPr lang="en-US" sz="2000" dirty="0">
                <a:latin typeface="Calibri" pitchFamily="34" charset="0"/>
              </a:rPr>
              <a:t>Oversees the management of all Georgia programs</a:t>
            </a:r>
          </a:p>
        </p:txBody>
      </p:sp>
    </p:spTree>
    <p:extLst>
      <p:ext uri="{BB962C8B-B14F-4D97-AF65-F5344CB8AC3E}">
        <p14:creationId xmlns:p14="http://schemas.microsoft.com/office/powerpoint/2010/main" val="34208531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andara"/>
        <a:ea typeface=""/>
        <a:cs typeface=""/>
      </a:majorFont>
      <a:minorFont>
        <a:latin typeface="Candar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1533</TotalTime>
  <Words>3740</Words>
  <Application>Microsoft Office PowerPoint</Application>
  <PresentationFormat>Widescreen</PresentationFormat>
  <Paragraphs>331</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Candara</vt:lpstr>
      <vt:lpstr>Office Theme</vt:lpstr>
      <vt:lpstr>SPECIAL OLYMPICS GEORGIA GENERAL ORIENTATION</vt:lpstr>
      <vt:lpstr>Objectives and Competencies</vt:lpstr>
      <vt:lpstr>Objectives and Competencies</vt:lpstr>
      <vt:lpstr>I. Overview of the Organization A.  Special Olympics Mission &amp; Philosophy; Vision; Athlete's Oath; Coaches Oath</vt:lpstr>
      <vt:lpstr>I. Overview of the Organization A.  Special Olympics Mission &amp; Philosophy; Vision; Athlete's Oath; Coaches Oath</vt:lpstr>
      <vt:lpstr>I. Overview of the Organization A.  Special Olympics Mission &amp; Philosophy; Vision; Athlete's Oath; Coaches Oath</vt:lpstr>
      <vt:lpstr>I. Overview of the Organization B.  History </vt:lpstr>
      <vt:lpstr>I. Overview of the Organization B.  History </vt:lpstr>
      <vt:lpstr>I. Overview of the Organization C.  Structure</vt:lpstr>
      <vt:lpstr>SOGA Map of Georgia Counties and Assigned Areas  Program Services Team: Sarah Galbraith: (Area’s 2, 18) Program &amp; Event Manager Jordan Davis: (Area’s 1, 3, 6) Program Manager Hannah Creasey: (Area’s 5, 9) Volunteer &amp; Program Manager Liz Smith: (Area 4) Director of Program Services Stephanie Bailey : (Area 10) Unified Champion Schools Program Manager  TBD: (Area’s 12, 14) Senior Volunteer and Program Manager Meredith Elizabeth Crum: (Area’s 7, 8, 11) Program Manager Skylar Lunsford: (Area’s 13, 16, 17) Program Manager David Crawford: (Area 15) Chief Sports &amp; Programs Officer </vt:lpstr>
      <vt:lpstr>I.  Overview of the Organization D.  Roles for the Special Olympics Volunteer</vt:lpstr>
      <vt:lpstr>I.  Overview of the Organization D.  Roles for the Special Olympics Volunteer</vt:lpstr>
      <vt:lpstr>I.  Overview of the Organization D.  Roles for the Special Olympics Volunteer</vt:lpstr>
      <vt:lpstr>II.  Special Olympics Participants A.  Traditional Eligibility</vt:lpstr>
      <vt:lpstr>II.  Special Olympics Participants A.  Traditional Eligibility</vt:lpstr>
      <vt:lpstr>II.  Special Olympics Participants A.  Traditional Eligibility</vt:lpstr>
      <vt:lpstr>II.  Special Olympics Participants B.  Participation of Individuals with Special Considerations</vt:lpstr>
      <vt:lpstr>II.  Special Olympics Participants B.  Participation of Individuals with Special Considerations</vt:lpstr>
      <vt:lpstr>III.  Sports Training and Competition A.  Uniqueness from Other Sports Organizations</vt:lpstr>
      <vt:lpstr>III.  Sports Training and Competition B.  Competition Opportunities for All Levels</vt:lpstr>
      <vt:lpstr>III.  Sports Training and Competition C.  Unified Sports®</vt:lpstr>
      <vt:lpstr>III.  Sports Training and Competition C.  Unified Sports®</vt:lpstr>
      <vt:lpstr>III.  Sports Training and Competition D.  Fitness</vt:lpstr>
      <vt:lpstr>III.  Sports Training and Competition E.  Official Sports</vt:lpstr>
      <vt:lpstr>III.  Sports Training and Competition F.  Divisioning</vt:lpstr>
      <vt:lpstr>III.  Sports Training and Competition F.  Divisioning</vt:lpstr>
      <vt:lpstr>III.  Sports Training and Competition F.  Divisioning</vt:lpstr>
      <vt:lpstr>III.  Sports Training and Competition G.  Honest Effort Rule</vt:lpstr>
      <vt:lpstr>III.  Sports Training and Competition H.  Athlete Advancement to Higher Level Competition</vt:lpstr>
      <vt:lpstr>III.  Sports Training and Competition I.  Athlete Training Considerations</vt:lpstr>
      <vt:lpstr>III.  Sports Training and Competition J.  Proven Benefits</vt:lpstr>
      <vt:lpstr>IV.  Volunteer Code of Conduct</vt:lpstr>
      <vt:lpstr>Putting It All Together</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VOLUNTEER ORIENTATION</dc:title>
  <dc:creator>Liz Smith</dc:creator>
  <cp:lastModifiedBy>Liz Smith</cp:lastModifiedBy>
  <cp:revision>93</cp:revision>
  <cp:lastPrinted>2022-02-23T16:05:29Z</cp:lastPrinted>
  <dcterms:created xsi:type="dcterms:W3CDTF">2017-07-28T14:55:14Z</dcterms:created>
  <dcterms:modified xsi:type="dcterms:W3CDTF">2022-08-18T19:34:53Z</dcterms:modified>
</cp:coreProperties>
</file>