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handoutMasterIdLst>
    <p:handoutMasterId r:id="rId23"/>
  </p:handoutMasterIdLst>
  <p:sldIdLst>
    <p:sldId id="256" r:id="rId2"/>
    <p:sldId id="266" r:id="rId3"/>
    <p:sldId id="269" r:id="rId4"/>
    <p:sldId id="270" r:id="rId5"/>
    <p:sldId id="271" r:id="rId6"/>
    <p:sldId id="272" r:id="rId7"/>
    <p:sldId id="287" r:id="rId8"/>
    <p:sldId id="273" r:id="rId9"/>
    <p:sldId id="274" r:id="rId10"/>
    <p:sldId id="288" r:id="rId11"/>
    <p:sldId id="275" r:id="rId12"/>
    <p:sldId id="276" r:id="rId13"/>
    <p:sldId id="289" r:id="rId14"/>
    <p:sldId id="290" r:id="rId15"/>
    <p:sldId id="277" r:id="rId16"/>
    <p:sldId id="278" r:id="rId17"/>
    <p:sldId id="284" r:id="rId18"/>
    <p:sldId id="285" r:id="rId19"/>
    <p:sldId id="279" r:id="rId20"/>
    <p:sldId id="280" r:id="rId21"/>
    <p:sldId id="286" r:id="rId2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123086AA-59FD-49F2-8841-A22AB41FC580}" type="datetimeFigureOut">
              <a:rPr lang="en-US" smtClean="0"/>
              <a:t>10/25/2023</a:t>
            </a:fld>
            <a:endParaRPr lang="en-US"/>
          </a:p>
        </p:txBody>
      </p:sp>
      <p:sp>
        <p:nvSpPr>
          <p:cNvPr id="4" name="Footer Placeholder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83AFCF65-CA5D-4D71-AEAE-B6FDC602CFC8}" type="slidenum">
              <a:rPr lang="en-US" smtClean="0"/>
              <a:t>‹#›</a:t>
            </a:fld>
            <a:endParaRPr lang="en-US"/>
          </a:p>
        </p:txBody>
      </p:sp>
    </p:spTree>
    <p:extLst>
      <p:ext uri="{BB962C8B-B14F-4D97-AF65-F5344CB8AC3E}">
        <p14:creationId xmlns:p14="http://schemas.microsoft.com/office/powerpoint/2010/main" val="29573724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355853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66851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307156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7989B-53D8-48A7-B7E8-BE2CCA494CEC}"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120281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B7989B-53D8-48A7-B7E8-BE2CCA494CEC}"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13779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B7989B-53D8-48A7-B7E8-BE2CCA494CEC}"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236223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B7989B-53D8-48A7-B7E8-BE2CCA494CEC}" type="datetimeFigureOut">
              <a:rPr lang="en-US" smtClean="0"/>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120191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B7989B-53D8-48A7-B7E8-BE2CCA494CEC}"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282234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7989B-53D8-48A7-B7E8-BE2CCA494CEC}" type="datetimeFigureOut">
              <a:rPr lang="en-US" smtClean="0"/>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3189206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B7989B-53D8-48A7-B7E8-BE2CCA494CEC}"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1798705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B7989B-53D8-48A7-B7E8-BE2CCA494CEC}"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973E-3EC4-4BF1-A393-C1074864C788}" type="slidenum">
              <a:rPr lang="en-US" smtClean="0"/>
              <a:t>‹#›</a:t>
            </a:fld>
            <a:endParaRPr lang="en-US"/>
          </a:p>
        </p:txBody>
      </p:sp>
    </p:spTree>
    <p:extLst>
      <p:ext uri="{BB962C8B-B14F-4D97-AF65-F5344CB8AC3E}">
        <p14:creationId xmlns:p14="http://schemas.microsoft.com/office/powerpoint/2010/main" val="363374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7989B-53D8-48A7-B7E8-BE2CCA494CEC}" type="datetimeFigureOut">
              <a:rPr lang="en-US" smtClean="0"/>
              <a:t>10/25/2023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9973E-3EC4-4BF1-A393-C1074864C788}" type="slidenum">
              <a:rPr lang="en-US" smtClean="0"/>
              <a:t>‹#›</a:t>
            </a:fld>
            <a:endParaRPr lang="en-US"/>
          </a:p>
        </p:txBody>
      </p:sp>
    </p:spTree>
    <p:extLst>
      <p:ext uri="{BB962C8B-B14F-4D97-AF65-F5344CB8AC3E}">
        <p14:creationId xmlns:p14="http://schemas.microsoft.com/office/powerpoint/2010/main" val="408811518"/>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chemeClr val="bg2">
                <a:tint val="97000"/>
                <a:hueMod val="142000"/>
                <a:satMod val="200000"/>
                <a:lumMod val="118000"/>
              </a:schemeClr>
            </a:gs>
            <a:gs pos="42000">
              <a:srgbClr val="DE0000"/>
            </a:gs>
          </a:gsLst>
          <a:lin ang="17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74595" y="239150"/>
            <a:ext cx="9364394" cy="2264899"/>
          </a:xfrm>
        </p:spPr>
        <p:txBody>
          <a:bodyPr>
            <a:normAutofit/>
          </a:bodyPr>
          <a:lstStyle/>
          <a:p>
            <a:r>
              <a:rPr lang="en-US" b="1" i="1" dirty="0">
                <a:solidFill>
                  <a:schemeClr val="bg1"/>
                </a:solidFill>
              </a:rPr>
              <a:t>SPECIAL OLYMPICS GEORGIA</a:t>
            </a:r>
            <a:br>
              <a:rPr lang="en-US" b="1" i="1" dirty="0">
                <a:solidFill>
                  <a:schemeClr val="bg1"/>
                </a:solidFill>
              </a:rPr>
            </a:br>
            <a:r>
              <a:rPr lang="en-US" b="1" i="1" dirty="0">
                <a:solidFill>
                  <a:schemeClr val="bg1"/>
                </a:solidFill>
              </a:rPr>
              <a:t>VOLUNTEER ORIENTATION</a:t>
            </a:r>
          </a:p>
        </p:txBody>
      </p:sp>
      <p:sp>
        <p:nvSpPr>
          <p:cNvPr id="3" name="Subtitle 2"/>
          <p:cNvSpPr>
            <a:spLocks noGrp="1"/>
          </p:cNvSpPr>
          <p:nvPr>
            <p:ph type="subTitle" idx="1"/>
          </p:nvPr>
        </p:nvSpPr>
        <p:spPr>
          <a:xfrm>
            <a:off x="2629340" y="2912722"/>
            <a:ext cx="9209649" cy="1335721"/>
          </a:xfrm>
        </p:spPr>
        <p:txBody>
          <a:bodyPr>
            <a:normAutofit/>
          </a:bodyPr>
          <a:lstStyle/>
          <a:p>
            <a:r>
              <a:rPr lang="en-US" sz="3600" b="1" i="1">
                <a:solidFill>
                  <a:schemeClr val="bg1"/>
                </a:solidFill>
              </a:rPr>
              <a:t>2024 </a:t>
            </a:r>
            <a:r>
              <a:rPr lang="en-US" sz="3600" b="1" i="1" dirty="0">
                <a:solidFill>
                  <a:schemeClr val="bg1"/>
                </a:solidFill>
              </a:rPr>
              <a:t>STATE INDOOR WINTER GAMES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 y="5513770"/>
            <a:ext cx="4400550" cy="1344230"/>
          </a:xfrm>
          <a:prstGeom prst="rect">
            <a:avLst/>
          </a:prstGeom>
        </p:spPr>
      </p:pic>
    </p:spTree>
    <p:extLst>
      <p:ext uri="{BB962C8B-B14F-4D97-AF65-F5344CB8AC3E}">
        <p14:creationId xmlns:p14="http://schemas.microsoft.com/office/powerpoint/2010/main" val="55514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FLOOR HOCKEY VOLUNTEER POSITIONS</a:t>
            </a:r>
            <a:br>
              <a:rPr lang="en-US" b="1" i="1" dirty="0"/>
            </a:br>
            <a:r>
              <a:rPr lang="en-US" b="1" i="1" dirty="0"/>
              <a:t>CONT’D.</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407722" y="2011322"/>
            <a:ext cx="8946078" cy="2585323"/>
          </a:xfrm>
          <a:prstGeom prst="rect">
            <a:avLst/>
          </a:prstGeom>
        </p:spPr>
        <p:txBody>
          <a:bodyPr wrap="square">
            <a:spAutoFit/>
          </a:bodyPr>
          <a:lstStyle/>
          <a:p>
            <a:pPr marL="285750" indent="-285750">
              <a:buFont typeface="Arial" panose="020B0604020202020204" pitchFamily="34" charset="0"/>
              <a:buChar char="•"/>
            </a:pPr>
            <a:r>
              <a:rPr lang="en-US" altLang="en-US" dirty="0"/>
              <a:t>Water station – distribute and hand out water to athletes</a:t>
            </a:r>
          </a:p>
          <a:p>
            <a:endParaRPr lang="en-US" altLang="en-US" dirty="0"/>
          </a:p>
          <a:p>
            <a:pPr marL="285750" indent="-285750">
              <a:buFont typeface="Arial" panose="020B0604020202020204" pitchFamily="34" charset="0"/>
              <a:buChar char="•"/>
            </a:pPr>
            <a:r>
              <a:rPr lang="en-US" altLang="en-US" dirty="0"/>
              <a:t>Announcer – announce heats, awards and scores from the skills competition</a:t>
            </a:r>
          </a:p>
          <a:p>
            <a:endParaRPr lang="en-US" altLang="en-US" dirty="0"/>
          </a:p>
          <a:p>
            <a:pPr marL="285750" indent="-285750">
              <a:buFont typeface="Arial" panose="020B0604020202020204" pitchFamily="34" charset="0"/>
              <a:buChar char="•"/>
            </a:pPr>
            <a:r>
              <a:rPr lang="en-US" altLang="en-US" dirty="0"/>
              <a:t>Awards – assist with the presentation of medals and ribbons, announces winners, escorts athletes from courts to awards area, assist athletes into position.</a:t>
            </a:r>
          </a:p>
          <a:p>
            <a:endParaRPr lang="en-US" altLang="en-US" dirty="0"/>
          </a:p>
          <a:p>
            <a:pPr marL="285750" indent="-285750">
              <a:buFont typeface="Arial" panose="020B0604020202020204" pitchFamily="34" charset="0"/>
              <a:buChar char="•"/>
            </a:pPr>
            <a:r>
              <a:rPr lang="en-US" altLang="en-US" dirty="0"/>
              <a:t>Fans in the Stands – cheer and encourages athletes as they compete. Use signs and shakers when available</a:t>
            </a:r>
          </a:p>
        </p:txBody>
      </p:sp>
    </p:spTree>
    <p:extLst>
      <p:ext uri="{BB962C8B-B14F-4D97-AF65-F5344CB8AC3E}">
        <p14:creationId xmlns:p14="http://schemas.microsoft.com/office/powerpoint/2010/main" val="397070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ARTISTIC GYMNASTICS </a:t>
            </a:r>
            <a:br>
              <a:rPr lang="en-US" b="1" i="1" dirty="0"/>
            </a:br>
            <a:r>
              <a:rPr lang="en-US" b="1" i="1" dirty="0"/>
              <a:t>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549236" y="2354375"/>
            <a:ext cx="8934203" cy="3416320"/>
          </a:xfrm>
          <a:prstGeom prst="rect">
            <a:avLst/>
          </a:prstGeom>
        </p:spPr>
        <p:txBody>
          <a:bodyPr wrap="square">
            <a:spAutoFit/>
          </a:bodyPr>
          <a:lstStyle/>
          <a:p>
            <a:pPr marL="285750" indent="-285750">
              <a:buFont typeface="Arial" panose="020B0604020202020204" pitchFamily="34" charset="0"/>
              <a:buChar char="•"/>
            </a:pPr>
            <a:r>
              <a:rPr lang="en-US" altLang="en-US" dirty="0"/>
              <a:t>Volunteer registration – register and sign out volunteers.</a:t>
            </a:r>
          </a:p>
          <a:p>
            <a:pPr marL="285750" indent="-285750">
              <a:buFont typeface="Arial" panose="020B0604020202020204" pitchFamily="34" charset="0"/>
              <a:buChar char="•"/>
            </a:pPr>
            <a:r>
              <a:rPr lang="en-US" altLang="en-US" dirty="0"/>
              <a:t>Scorekeeper - record the judge’s score on the appropriate sheet and rank the gymnasts according to the scores</a:t>
            </a:r>
          </a:p>
          <a:p>
            <a:pPr marL="285750" indent="-285750">
              <a:buFont typeface="Arial" panose="020B0604020202020204" pitchFamily="34" charset="0"/>
              <a:buChar char="•"/>
            </a:pPr>
            <a:r>
              <a:rPr lang="en-US" altLang="en-US" dirty="0"/>
              <a:t>Line judge assistant - inform the head judge when a gymnast steps out of bounds during the floor exercise routine</a:t>
            </a:r>
          </a:p>
          <a:p>
            <a:pPr marL="285750" indent="-285750">
              <a:buFont typeface="Arial" panose="020B0604020202020204" pitchFamily="34" charset="0"/>
              <a:buChar char="•"/>
            </a:pPr>
            <a:r>
              <a:rPr lang="en-US" altLang="en-US" dirty="0"/>
              <a:t>Score flasher - flash the gymnast’s score after performance</a:t>
            </a:r>
          </a:p>
          <a:p>
            <a:pPr marL="285750" indent="-285750">
              <a:buFont typeface="Arial" panose="020B0604020202020204" pitchFamily="34" charset="0"/>
              <a:buChar char="•"/>
            </a:pPr>
            <a:r>
              <a:rPr lang="en-US" altLang="en-US" dirty="0"/>
              <a:t>Escort - marches in with the delegation</a:t>
            </a:r>
          </a:p>
          <a:p>
            <a:pPr marL="285750" indent="-285750">
              <a:buFont typeface="Arial" panose="020B0604020202020204" pitchFamily="34" charset="0"/>
              <a:buChar char="•"/>
            </a:pPr>
            <a:r>
              <a:rPr lang="en-US" altLang="en-US" dirty="0"/>
              <a:t>Runner - take scores from the judges table to the scorekeeper</a:t>
            </a:r>
          </a:p>
          <a:p>
            <a:pPr marL="285750" indent="-285750">
              <a:buFont typeface="Arial" panose="020B0604020202020204" pitchFamily="34" charset="0"/>
              <a:buChar char="•"/>
            </a:pPr>
            <a:r>
              <a:rPr lang="en-US" altLang="en-US" dirty="0"/>
              <a:t>Awards – assist with the presentation of medals and ribbons, announces winners, escorts athletes to awards area, assist athletes into position.</a:t>
            </a:r>
          </a:p>
          <a:p>
            <a:pPr marL="285750" indent="-285750">
              <a:buFont typeface="Arial" panose="020B0604020202020204" pitchFamily="34" charset="0"/>
              <a:buChar char="•"/>
            </a:pPr>
            <a:r>
              <a:rPr lang="en-US" altLang="en-US" dirty="0"/>
              <a:t>Fans in the Stands – cheers for and encourages athletes as they compete. Use signs and shakers when available</a:t>
            </a:r>
          </a:p>
        </p:txBody>
      </p:sp>
    </p:spTree>
    <p:extLst>
      <p:ext uri="{BB962C8B-B14F-4D97-AF65-F5344CB8AC3E}">
        <p14:creationId xmlns:p14="http://schemas.microsoft.com/office/powerpoint/2010/main" val="49878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POWERLIFTING 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596736" y="1980088"/>
            <a:ext cx="8851075" cy="3416320"/>
          </a:xfrm>
          <a:prstGeom prst="rect">
            <a:avLst/>
          </a:prstGeom>
        </p:spPr>
        <p:txBody>
          <a:bodyPr wrap="square">
            <a:spAutoFit/>
          </a:bodyPr>
          <a:lstStyle/>
          <a:p>
            <a:pPr marL="285750" indent="-285750">
              <a:buFont typeface="Arial" panose="020B0604020202020204" pitchFamily="34" charset="0"/>
              <a:buChar char="•"/>
            </a:pPr>
            <a:r>
              <a:rPr lang="en-US" altLang="en-US" dirty="0"/>
              <a:t>Volunteer registration – register and sign out volunteers</a:t>
            </a:r>
          </a:p>
          <a:p>
            <a:endParaRPr lang="en-US" altLang="en-US" dirty="0"/>
          </a:p>
          <a:p>
            <a:pPr marL="285750" indent="-285750">
              <a:buFont typeface="Arial" panose="020B0604020202020204" pitchFamily="34" charset="0"/>
              <a:buChar char="•"/>
            </a:pPr>
            <a:r>
              <a:rPr lang="en-US" altLang="en-US" dirty="0"/>
              <a:t>Spotter (must be able to lift 50 pounds) – loads and unloads free weights from 2.5 pounds – 50 pounds. The spotter must be able to show correct spotting and lifting techniques.</a:t>
            </a:r>
          </a:p>
          <a:p>
            <a:endParaRPr lang="en-US" altLang="en-US" dirty="0"/>
          </a:p>
          <a:p>
            <a:pPr marL="285750" indent="-285750">
              <a:buFont typeface="Arial" panose="020B0604020202020204" pitchFamily="34" charset="0"/>
              <a:buChar char="•"/>
            </a:pPr>
            <a:r>
              <a:rPr lang="en-US" altLang="en-US" dirty="0"/>
              <a:t>Scorekeeper – documents lifting information from the athletes and writes it on score cards. The cards will be placed in order by division and weight attempted. Scorekeepers keep the scorecards in order and assist the announcer.</a:t>
            </a:r>
          </a:p>
          <a:p>
            <a:endParaRPr lang="en-US" altLang="en-US" dirty="0"/>
          </a:p>
          <a:p>
            <a:pPr marL="285750" indent="-285750">
              <a:buFont typeface="Arial" panose="020B0604020202020204" pitchFamily="34" charset="0"/>
              <a:buChar char="•"/>
            </a:pPr>
            <a:r>
              <a:rPr lang="en-US" altLang="en-US" dirty="0"/>
              <a:t>Greeter – greet and direct those that come into area, assist athletes, keeps aisles and stations clear</a:t>
            </a:r>
          </a:p>
        </p:txBody>
      </p:sp>
    </p:spTree>
    <p:extLst>
      <p:ext uri="{BB962C8B-B14F-4D97-AF65-F5344CB8AC3E}">
        <p14:creationId xmlns:p14="http://schemas.microsoft.com/office/powerpoint/2010/main" val="291880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POWERLIFTING VOLUNTEER POSITIONS</a:t>
            </a:r>
            <a:br>
              <a:rPr lang="en-US" b="1" i="1" dirty="0"/>
            </a:br>
            <a:r>
              <a:rPr lang="en-US" b="1" i="1" dirty="0"/>
              <a:t>CONT’D.</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608612" y="2329542"/>
            <a:ext cx="8851075" cy="2585323"/>
          </a:xfrm>
          <a:prstGeom prst="rect">
            <a:avLst/>
          </a:prstGeom>
        </p:spPr>
        <p:txBody>
          <a:bodyPr wrap="square">
            <a:spAutoFit/>
          </a:bodyPr>
          <a:lstStyle/>
          <a:p>
            <a:pPr marL="285750" indent="-285750">
              <a:buFont typeface="Arial" panose="020B0604020202020204" pitchFamily="34" charset="0"/>
              <a:buChar char="•"/>
            </a:pPr>
            <a:r>
              <a:rPr lang="en-US" altLang="en-US" dirty="0"/>
              <a:t>Water stations – help hand out water to athletes</a:t>
            </a:r>
          </a:p>
          <a:p>
            <a:endParaRPr lang="en-US" altLang="en-US" dirty="0"/>
          </a:p>
          <a:p>
            <a:pPr marL="285750" indent="-285750">
              <a:buFont typeface="Arial" panose="020B0604020202020204" pitchFamily="34" charset="0"/>
              <a:buChar char="•"/>
            </a:pPr>
            <a:r>
              <a:rPr lang="en-US" altLang="en-US" dirty="0"/>
              <a:t>Runner – carry score sheets from scorekeeper to the Awards stands</a:t>
            </a:r>
          </a:p>
          <a:p>
            <a:endParaRPr lang="en-US" altLang="en-US" dirty="0"/>
          </a:p>
          <a:p>
            <a:pPr marL="285750" indent="-285750">
              <a:buFont typeface="Arial" panose="020B0604020202020204" pitchFamily="34" charset="0"/>
              <a:buChar char="•"/>
            </a:pPr>
            <a:r>
              <a:rPr lang="en-US" altLang="en-US" dirty="0"/>
              <a:t>Awards – assist with the presentation of medals and ribbons, announce winners, escort athletes to awards area, assist athletes into position.</a:t>
            </a:r>
          </a:p>
          <a:p>
            <a:endParaRPr lang="en-US" altLang="en-US" dirty="0"/>
          </a:p>
          <a:p>
            <a:pPr marL="285750" indent="-285750">
              <a:buFont typeface="Arial" panose="020B0604020202020204" pitchFamily="34" charset="0"/>
              <a:buChar char="•"/>
            </a:pPr>
            <a:r>
              <a:rPr lang="en-US" altLang="en-US" dirty="0"/>
              <a:t>Fans in the Stands – cheers and encourages athletes as they compete. Use signs and shakers when available.</a:t>
            </a:r>
          </a:p>
        </p:txBody>
      </p:sp>
    </p:spTree>
    <p:extLst>
      <p:ext uri="{BB962C8B-B14F-4D97-AF65-F5344CB8AC3E}">
        <p14:creationId xmlns:p14="http://schemas.microsoft.com/office/powerpoint/2010/main" val="1892103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9800"/>
          </a:xfrm>
        </p:spPr>
        <p:txBody>
          <a:bodyPr>
            <a:normAutofit fontScale="90000"/>
          </a:bodyPr>
          <a:lstStyle/>
          <a:p>
            <a:pPr algn="ctr"/>
            <a:r>
              <a:rPr lang="en-US" b="1" i="1" dirty="0"/>
              <a:t>PICKLEBALL VOLUNTEER POSITIONS</a:t>
            </a:r>
            <a:br>
              <a:rPr lang="en-US" b="1" i="1" dirty="0"/>
            </a:br>
            <a:endParaRPr lang="en-US" b="1" i="1" dirty="0"/>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199037" y="1434192"/>
            <a:ext cx="8851075" cy="3373359"/>
          </a:xfrm>
          <a:prstGeom prst="rect">
            <a:avLst/>
          </a:prstGeom>
        </p:spPr>
        <p:txBody>
          <a:bodyPr wrap="square">
            <a:spAutoFit/>
          </a:bodyPr>
          <a:lstStyle/>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mj-lt"/>
                <a:ea typeface="Times New Roman" panose="02020603050405020304" pitchFamily="18" charset="0"/>
              </a:rPr>
              <a:t>Escort – assist with athlete check-in and escort to their courts</a:t>
            </a:r>
            <a:endParaRPr lang="en-US" sz="1800" dirty="0">
              <a:effectLst/>
              <a:latin typeface="+mj-lt"/>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mj-lt"/>
                <a:ea typeface="Times New Roman" panose="02020603050405020304" pitchFamily="18" charset="0"/>
              </a:rPr>
              <a:t>Back Line Judge/Ball Retriever – serve as back line judge, retrieve loose balls for athletes during the game</a:t>
            </a:r>
            <a:endParaRPr lang="en-US" sz="1800" dirty="0">
              <a:effectLst/>
              <a:latin typeface="+mj-lt"/>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mj-lt"/>
                <a:ea typeface="Times New Roman" panose="02020603050405020304" pitchFamily="18" charset="0"/>
              </a:rPr>
              <a:t>Umpire – call the score after each point in the game</a:t>
            </a:r>
            <a:endParaRPr lang="en-US" sz="1800" dirty="0">
              <a:effectLst/>
              <a:latin typeface="+mj-lt"/>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mj-lt"/>
                <a:ea typeface="Times New Roman" panose="02020603050405020304" pitchFamily="18" charset="0"/>
              </a:rPr>
              <a:t>Pickleball Skills Scorekeeper – keep score for the athlete as they go through each skill</a:t>
            </a:r>
            <a:endParaRPr lang="en-US" sz="1800" dirty="0">
              <a:effectLst/>
              <a:latin typeface="+mj-lt"/>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mj-lt"/>
                <a:ea typeface="Times New Roman" panose="02020603050405020304" pitchFamily="18" charset="0"/>
              </a:rPr>
              <a:t>Pickleball Skills Ball Feeder – feed balls to athletes on the court as they go through each skill</a:t>
            </a:r>
            <a:endParaRPr lang="en-US" sz="1800" dirty="0">
              <a:effectLst/>
              <a:latin typeface="+mj-lt"/>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effectLst/>
                <a:latin typeface="+mj-lt"/>
                <a:ea typeface="Times New Roman" panose="02020603050405020304" pitchFamily="18" charset="0"/>
              </a:rPr>
              <a:t>Awards</a:t>
            </a:r>
            <a:endParaRPr lang="en-US" sz="1800" dirty="0">
              <a:effectLst/>
              <a:latin typeface="+mj-lt"/>
              <a:ea typeface="Calibri" panose="020F0502020204030204" pitchFamily="34" charset="0"/>
            </a:endParaRPr>
          </a:p>
        </p:txBody>
      </p:sp>
    </p:spTree>
    <p:extLst>
      <p:ext uri="{BB962C8B-B14F-4D97-AF65-F5344CB8AC3E}">
        <p14:creationId xmlns:p14="http://schemas.microsoft.com/office/powerpoint/2010/main" val="3293431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OLYMPIC TOWN 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3653642" y="2329542"/>
            <a:ext cx="6096000" cy="3046988"/>
          </a:xfrm>
          <a:prstGeom prst="rect">
            <a:avLst/>
          </a:prstGeom>
        </p:spPr>
        <p:txBody>
          <a:bodyPr>
            <a:spAutoFit/>
          </a:bodyPr>
          <a:lstStyle/>
          <a:p>
            <a:pPr marL="342900" indent="-342900">
              <a:buFont typeface="Arial" panose="020B0604020202020204" pitchFamily="34" charset="0"/>
              <a:buChar char="•"/>
            </a:pPr>
            <a:r>
              <a:rPr lang="en-US" altLang="en-US" sz="2400" dirty="0"/>
              <a:t>Olympic Town is a carnival like atmosphere that athletes can participate in when they are not competing. It will take place on Saturday</a:t>
            </a:r>
          </a:p>
          <a:p>
            <a:pPr marL="342900" indent="-342900">
              <a:buFont typeface="Arial" panose="020B0604020202020204" pitchFamily="34" charset="0"/>
              <a:buChar char="•"/>
            </a:pPr>
            <a:r>
              <a:rPr lang="en-US" altLang="en-US" sz="2400" dirty="0"/>
              <a:t>Booth volunteers – assist athletes with games, super slide, and crafts</a:t>
            </a:r>
          </a:p>
          <a:p>
            <a:pPr marL="342900" indent="-342900">
              <a:buFont typeface="Arial" panose="020B0604020202020204" pitchFamily="34" charset="0"/>
              <a:buChar char="•"/>
            </a:pPr>
            <a:r>
              <a:rPr lang="en-US" altLang="en-US" sz="2400" dirty="0"/>
              <a:t>Food and Drinks – hand out water, soda, popcorn to athletes</a:t>
            </a:r>
          </a:p>
        </p:txBody>
      </p:sp>
    </p:spTree>
    <p:extLst>
      <p:ext uri="{BB962C8B-B14F-4D97-AF65-F5344CB8AC3E}">
        <p14:creationId xmlns:p14="http://schemas.microsoft.com/office/powerpoint/2010/main" val="274325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OEPNING CEREMONY &amp; DANCE</a:t>
            </a:r>
            <a:br>
              <a:rPr lang="en-US" b="1" i="1" dirty="0"/>
            </a:br>
            <a:r>
              <a:rPr lang="en-US" b="1" i="1" dirty="0"/>
              <a:t>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3641765" y="2475616"/>
            <a:ext cx="6856021" cy="3416320"/>
          </a:xfrm>
          <a:prstGeom prst="rect">
            <a:avLst/>
          </a:prstGeom>
        </p:spPr>
        <p:txBody>
          <a:bodyPr wrap="square">
            <a:spAutoFit/>
          </a:bodyPr>
          <a:lstStyle/>
          <a:p>
            <a:pPr marL="285750" indent="-285750">
              <a:buFont typeface="Arial" panose="020B0604020202020204" pitchFamily="34" charset="0"/>
              <a:buChar char="•"/>
            </a:pPr>
            <a:r>
              <a:rPr lang="en-US" altLang="en-US" sz="2400" dirty="0"/>
              <a:t>Friday Evening</a:t>
            </a:r>
          </a:p>
          <a:p>
            <a:pPr marL="285750" indent="-285750">
              <a:buFont typeface="Arial" panose="020B0604020202020204" pitchFamily="34" charset="0"/>
              <a:buChar char="•"/>
            </a:pPr>
            <a:r>
              <a:rPr lang="en-US" altLang="en-US" sz="2400" dirty="0"/>
              <a:t>Volunteers:</a:t>
            </a:r>
          </a:p>
          <a:p>
            <a:pPr marL="742950" lvl="1" indent="-285750">
              <a:buFont typeface="Arial" panose="020B0604020202020204" pitchFamily="34" charset="0"/>
              <a:buChar char="•"/>
            </a:pPr>
            <a:r>
              <a:rPr lang="en-US" altLang="en-US" sz="2400" dirty="0"/>
              <a:t>Hand out program books</a:t>
            </a:r>
          </a:p>
          <a:p>
            <a:pPr marL="742950" lvl="1" indent="-285750">
              <a:buFont typeface="Arial" panose="020B0604020202020204" pitchFamily="34" charset="0"/>
              <a:buChar char="•"/>
            </a:pPr>
            <a:r>
              <a:rPr lang="en-US" altLang="en-US" sz="2400" dirty="0"/>
              <a:t>Organize the athlete parade line up</a:t>
            </a:r>
          </a:p>
          <a:p>
            <a:pPr marL="742950" lvl="1" indent="-285750">
              <a:buFont typeface="Arial" panose="020B0604020202020204" pitchFamily="34" charset="0"/>
              <a:buChar char="•"/>
            </a:pPr>
            <a:r>
              <a:rPr lang="en-US" altLang="en-US" sz="2400" dirty="0"/>
              <a:t>Escort attendees, greet athletes</a:t>
            </a:r>
          </a:p>
          <a:p>
            <a:pPr marL="742950" lvl="1" indent="-285750">
              <a:buFont typeface="Arial" panose="020B0604020202020204" pitchFamily="34" charset="0"/>
              <a:buChar char="•"/>
            </a:pPr>
            <a:r>
              <a:rPr lang="en-US" altLang="en-US" sz="2400" dirty="0"/>
              <a:t>Block aisles for the torch run</a:t>
            </a:r>
          </a:p>
          <a:p>
            <a:pPr marL="742950" lvl="1" indent="-285750">
              <a:buFont typeface="Arial" panose="020B0604020202020204" pitchFamily="34" charset="0"/>
              <a:buChar char="•"/>
            </a:pPr>
            <a:r>
              <a:rPr lang="en-US" altLang="en-US" sz="2400" dirty="0"/>
              <a:t>Hand out refreshments during dance</a:t>
            </a:r>
          </a:p>
          <a:p>
            <a:pPr marL="742950" lvl="1" indent="-285750">
              <a:buFont typeface="Arial" panose="020B0604020202020204" pitchFamily="34" charset="0"/>
              <a:buChar char="•"/>
            </a:pPr>
            <a:r>
              <a:rPr lang="en-US" altLang="en-US" sz="2400" dirty="0"/>
              <a:t>Crowd control during dance</a:t>
            </a:r>
          </a:p>
          <a:p>
            <a:pPr marL="742950" lvl="1" indent="-285750">
              <a:buFont typeface="Arial" panose="020B0604020202020204" pitchFamily="34" charset="0"/>
              <a:buChar char="•"/>
            </a:pPr>
            <a:r>
              <a:rPr lang="en-US" altLang="en-US" sz="2400" dirty="0"/>
              <a:t>Clean Up – chairs, tables, trash</a:t>
            </a:r>
          </a:p>
        </p:txBody>
      </p:sp>
    </p:spTree>
    <p:extLst>
      <p:ext uri="{BB962C8B-B14F-4D97-AF65-F5344CB8AC3E}">
        <p14:creationId xmlns:p14="http://schemas.microsoft.com/office/powerpoint/2010/main" val="2021173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EXPECTATIONS WHILE WORKING</a:t>
            </a:r>
            <a:br>
              <a:rPr lang="en-US" b="1" i="1" dirty="0"/>
            </a:br>
            <a:r>
              <a:rPr lang="en-US" b="1" i="1" dirty="0"/>
              <a:t>WITH ATHLETES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335480" y="1935180"/>
            <a:ext cx="8696696" cy="4247317"/>
          </a:xfrm>
          <a:prstGeom prst="rect">
            <a:avLst/>
          </a:prstGeom>
        </p:spPr>
        <p:txBody>
          <a:bodyPr wrap="square">
            <a:spAutoFit/>
          </a:bodyPr>
          <a:lstStyle/>
          <a:p>
            <a:r>
              <a:rPr lang="en-US" altLang="en-US" dirty="0"/>
              <a:t>One of the biggest questions that new volunteers have is how to work with our athletes. If you are a new volunteer, here a few things to keep in mind:</a:t>
            </a:r>
          </a:p>
          <a:p>
            <a:pPr marL="742950" lvl="1" indent="-285750">
              <a:buFont typeface="Arial" panose="020B0604020202020204" pitchFamily="34" charset="0"/>
              <a:buChar char="•"/>
            </a:pPr>
            <a:r>
              <a:rPr lang="en-US" altLang="en-US" dirty="0"/>
              <a:t>Special Olympics offers competitions to children AND adults, so don’t assume that an athlete is a child. Make sure to talk to athletes like adults and with respect.</a:t>
            </a:r>
          </a:p>
          <a:p>
            <a:pPr marL="742950" lvl="1" indent="-285750">
              <a:buFont typeface="Arial" panose="020B0604020202020204" pitchFamily="34" charset="0"/>
              <a:buChar char="•"/>
            </a:pPr>
            <a:r>
              <a:rPr lang="en-US" altLang="en-US" dirty="0"/>
              <a:t>Many athletes like to hug, shake hands, give high fines, etc. You may reciprocate if the athlete initiates it and you are comfortable with that.</a:t>
            </a:r>
          </a:p>
          <a:p>
            <a:pPr marL="742950" lvl="1" indent="-285750">
              <a:buFont typeface="Arial" panose="020B0604020202020204" pitchFamily="34" charset="0"/>
              <a:buChar char="•"/>
            </a:pPr>
            <a:r>
              <a:rPr lang="en-US" altLang="en-US" dirty="0"/>
              <a:t>Some athletes are in wheelchairs – do not lean on their chairs.</a:t>
            </a:r>
          </a:p>
          <a:p>
            <a:pPr marL="742950" lvl="1" indent="-285750">
              <a:buFont typeface="Arial" panose="020B0604020202020204" pitchFamily="34" charset="0"/>
              <a:buChar char="•"/>
            </a:pPr>
            <a:r>
              <a:rPr lang="en-US" altLang="en-US" dirty="0"/>
              <a:t>Some athletes have speech impediments. If you cannot understand an athlete, ask them to repeat themselves or ask a coach or one of the athlete’s teammates to help you to understand. </a:t>
            </a:r>
          </a:p>
          <a:p>
            <a:pPr marL="742950" lvl="1" indent="-285750">
              <a:buFont typeface="Arial" panose="020B0604020202020204" pitchFamily="34" charset="0"/>
              <a:buChar char="•"/>
            </a:pPr>
            <a:r>
              <a:rPr lang="en-US" altLang="en-US" dirty="0"/>
              <a:t>There are some athletes that salivate excessively, are very stiff, or have other symptoms associated with their disability. Please do not stare.</a:t>
            </a:r>
          </a:p>
          <a:p>
            <a:pPr marL="742950" lvl="1" indent="-285750">
              <a:buFont typeface="Arial" panose="020B0604020202020204" pitchFamily="34" charset="0"/>
              <a:buChar char="•"/>
            </a:pPr>
            <a:r>
              <a:rPr lang="en-US" altLang="en-US" dirty="0"/>
              <a:t>Remember that respect of the dignity and effort of the athletes is the priority at Special Olympics. Pity is not part of the game.</a:t>
            </a:r>
          </a:p>
        </p:txBody>
      </p:sp>
    </p:spTree>
    <p:extLst>
      <p:ext uri="{BB962C8B-B14F-4D97-AF65-F5344CB8AC3E}">
        <p14:creationId xmlns:p14="http://schemas.microsoft.com/office/powerpoint/2010/main" val="3377763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GENERAL GUIDELINES </a:t>
            </a:r>
            <a:br>
              <a:rPr lang="en-US" b="1" i="1" dirty="0"/>
            </a:br>
            <a:r>
              <a:rPr lang="en-US" b="1" i="1" dirty="0"/>
              <a:t>VOLUNTEER BEHAVIOR</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941121" y="2064121"/>
            <a:ext cx="7972303" cy="3970318"/>
          </a:xfrm>
          <a:prstGeom prst="rect">
            <a:avLst/>
          </a:prstGeom>
        </p:spPr>
        <p:txBody>
          <a:bodyPr wrap="square">
            <a:spAutoFit/>
          </a:bodyPr>
          <a:lstStyle/>
          <a:p>
            <a:pPr marL="285750" indent="-285750">
              <a:buFont typeface="Arial" panose="020B0604020202020204" pitchFamily="34" charset="0"/>
              <a:buChar char="•"/>
            </a:pPr>
            <a:r>
              <a:rPr lang="en-US" altLang="en-US" dirty="0"/>
              <a:t>Volunteers may hug an athlete only when the athlete initiates the hug</a:t>
            </a:r>
          </a:p>
          <a:p>
            <a:pPr marL="285750" indent="-285750">
              <a:buFont typeface="Arial" panose="020B0604020202020204" pitchFamily="34" charset="0"/>
              <a:buChar char="•"/>
            </a:pPr>
            <a:r>
              <a:rPr lang="en-US" altLang="en-US" dirty="0"/>
              <a:t>Volunteers should not disrupt competitions in any way</a:t>
            </a:r>
          </a:p>
          <a:p>
            <a:pPr marL="285750" indent="-285750">
              <a:buFont typeface="Arial" panose="020B0604020202020204" pitchFamily="34" charset="0"/>
              <a:buChar char="•"/>
            </a:pPr>
            <a:r>
              <a:rPr lang="en-US" altLang="en-US" dirty="0"/>
              <a:t>Volunteers should encourage, not coach, the athletes</a:t>
            </a:r>
          </a:p>
          <a:p>
            <a:pPr marL="285750" indent="-285750">
              <a:buFont typeface="Arial" panose="020B0604020202020204" pitchFamily="34" charset="0"/>
              <a:buChar char="•"/>
            </a:pPr>
            <a:r>
              <a:rPr lang="en-US" altLang="en-US" dirty="0"/>
              <a:t>Volunteers should be friendly, not threatening or harassing to other volunteers or staff</a:t>
            </a:r>
          </a:p>
          <a:p>
            <a:pPr marL="285750" indent="-285750">
              <a:buFont typeface="Arial" panose="020B0604020202020204" pitchFamily="34" charset="0"/>
              <a:buChar char="•"/>
            </a:pPr>
            <a:r>
              <a:rPr lang="en-US" altLang="en-US" dirty="0"/>
              <a:t>All equipment, banners, t-shirts, and other materials used during competition is the property of SOGA or participating agencies. Please do not take any of these items including the blue volunteer bibs, which must be returned to volunteer registration when you have completed your assignment.</a:t>
            </a:r>
          </a:p>
          <a:p>
            <a:pPr marL="285750" indent="-285750">
              <a:buFont typeface="Arial" panose="020B0604020202020204" pitchFamily="34" charset="0"/>
              <a:buChar char="•"/>
            </a:pPr>
            <a:r>
              <a:rPr lang="en-US" altLang="en-US" dirty="0"/>
              <a:t>A situation may arise that causes a delay in competition. Please be patient and understand that the SOGA staff is doing all they can to resolve any issues so that competition can continue. During any downtime, get to know the athletes.</a:t>
            </a:r>
          </a:p>
          <a:p>
            <a:pPr marL="285750" indent="-285750">
              <a:buFont typeface="Arial" panose="020B0604020202020204" pitchFamily="34" charset="0"/>
              <a:buChar char="•"/>
            </a:pPr>
            <a:r>
              <a:rPr lang="en-US" altLang="en-US" dirty="0"/>
              <a:t>And above all else, HAVE FUN!</a:t>
            </a:r>
          </a:p>
        </p:txBody>
      </p:sp>
    </p:spTree>
    <p:extLst>
      <p:ext uri="{BB962C8B-B14F-4D97-AF65-F5344CB8AC3E}">
        <p14:creationId xmlns:p14="http://schemas.microsoft.com/office/powerpoint/2010/main" val="166341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VOLUNTEER REGISTRATION</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3047999" y="1997838"/>
            <a:ext cx="7449787" cy="3785652"/>
          </a:xfrm>
          <a:prstGeom prst="rect">
            <a:avLst/>
          </a:prstGeom>
        </p:spPr>
        <p:txBody>
          <a:bodyPr wrap="square">
            <a:spAutoFit/>
          </a:bodyPr>
          <a:lstStyle/>
          <a:p>
            <a:pPr marL="285750" indent="-285750">
              <a:buFont typeface="Arial" panose="020B0604020202020204" pitchFamily="34" charset="0"/>
              <a:buChar char="•"/>
            </a:pPr>
            <a:r>
              <a:rPr lang="en-US" altLang="en-US" sz="2400" dirty="0"/>
              <a:t>When you arrive at the venue, first sign in at the volunteer registration table</a:t>
            </a:r>
          </a:p>
          <a:p>
            <a:pPr marL="285750" indent="-285750">
              <a:buFont typeface="Arial" panose="020B0604020202020204" pitchFamily="34" charset="0"/>
              <a:buChar char="•"/>
            </a:pPr>
            <a:r>
              <a:rPr lang="en-US" altLang="en-US" sz="2400" dirty="0"/>
              <a:t>BRING ID</a:t>
            </a:r>
          </a:p>
          <a:p>
            <a:pPr marL="285750" indent="-285750">
              <a:buFont typeface="Arial" panose="020B0604020202020204" pitchFamily="34" charset="0"/>
              <a:buChar char="•"/>
            </a:pPr>
            <a:r>
              <a:rPr lang="en-US" altLang="en-US" sz="2400" dirty="0"/>
              <a:t>You will receive </a:t>
            </a:r>
            <a:r>
              <a:rPr lang="en-US" altLang="en-US" sz="2400"/>
              <a:t>a volunteer nametag.</a:t>
            </a:r>
          </a:p>
          <a:p>
            <a:pPr marL="285750" indent="-285750">
              <a:buFont typeface="Arial" panose="020B0604020202020204" pitchFamily="34" charset="0"/>
              <a:buChar char="•"/>
            </a:pPr>
            <a:r>
              <a:rPr lang="en-US" altLang="en-US" sz="2400"/>
              <a:t> </a:t>
            </a:r>
            <a:r>
              <a:rPr lang="en-US" altLang="en-US" sz="2400" dirty="0"/>
              <a:t>Please return your lanyard to the table after your shift</a:t>
            </a:r>
          </a:p>
          <a:p>
            <a:pPr marL="285750" indent="-285750">
              <a:buFont typeface="Arial" panose="020B0604020202020204" pitchFamily="34" charset="0"/>
              <a:buChar char="•"/>
            </a:pPr>
            <a:r>
              <a:rPr lang="en-US" altLang="en-US" sz="2400" dirty="0"/>
              <a:t>You will then participate in a small training, giving direction on positions and placements</a:t>
            </a:r>
          </a:p>
          <a:p>
            <a:pPr marL="285750" indent="-285750">
              <a:buFont typeface="Arial" panose="020B0604020202020204" pitchFamily="34" charset="0"/>
              <a:buChar char="•"/>
            </a:pPr>
            <a:r>
              <a:rPr lang="en-US" altLang="en-US" sz="2400" dirty="0"/>
              <a:t>Any questions, find your volunteer coordinator or a SOGA staff person.</a:t>
            </a:r>
          </a:p>
        </p:txBody>
      </p:sp>
    </p:spTree>
    <p:extLst>
      <p:ext uri="{BB962C8B-B14F-4D97-AF65-F5344CB8AC3E}">
        <p14:creationId xmlns:p14="http://schemas.microsoft.com/office/powerpoint/2010/main" val="308344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MISSION</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TextBox 2"/>
          <p:cNvSpPr txBox="1"/>
          <p:nvPr/>
        </p:nvSpPr>
        <p:spPr>
          <a:xfrm>
            <a:off x="2600696" y="2208119"/>
            <a:ext cx="8003969" cy="2954655"/>
          </a:xfrm>
          <a:prstGeom prst="rect">
            <a:avLst/>
          </a:prstGeom>
          <a:noFill/>
        </p:spPr>
        <p:txBody>
          <a:bodyPr wrap="square" rtlCol="0">
            <a:spAutoFit/>
          </a:bodyPr>
          <a:lstStyle/>
          <a:p>
            <a:r>
              <a:rPr lang="en-US" altLang="en-US" sz="2400" dirty="0"/>
              <a:t>To provide year-round sports training and athletic competition in a variety of Olympic-type sports for all children and adults with intellectual disabilities, giving them continuing opportunities to develop physical fitness, demonstrate courage, experience joy, and participate in the sharing of gifts, skills, and friendship with their families, other Special Olympic athletes, and the community.</a:t>
            </a:r>
          </a:p>
          <a:p>
            <a:endParaRPr lang="en-US" dirty="0"/>
          </a:p>
        </p:txBody>
      </p:sp>
    </p:spTree>
    <p:extLst>
      <p:ext uri="{BB962C8B-B14F-4D97-AF65-F5344CB8AC3E}">
        <p14:creationId xmlns:p14="http://schemas.microsoft.com/office/powerpoint/2010/main" val="2747900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THINGS TO REMEMBER</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458194" y="1690688"/>
            <a:ext cx="9262752" cy="3970318"/>
          </a:xfrm>
          <a:prstGeom prst="rect">
            <a:avLst/>
          </a:prstGeom>
        </p:spPr>
        <p:txBody>
          <a:bodyPr wrap="square">
            <a:spAutoFit/>
          </a:bodyPr>
          <a:lstStyle/>
          <a:p>
            <a:pPr marL="285750" indent="-285750">
              <a:buFont typeface="Arial" panose="020B0604020202020204" pitchFamily="34" charset="0"/>
              <a:buChar char="•"/>
            </a:pPr>
            <a:r>
              <a:rPr lang="en-US" altLang="en-US" dirty="0"/>
              <a:t>Please make sure to arrive on time! There will be a training at the beginning of each shift, so if you are not present in time, you will miss your placement before competition starts. Competitions WILL start on time. </a:t>
            </a:r>
          </a:p>
          <a:p>
            <a:pPr marL="285750" indent="-285750">
              <a:buFont typeface="Arial" panose="020B0604020202020204" pitchFamily="34" charset="0"/>
              <a:buChar char="•"/>
            </a:pPr>
            <a:r>
              <a:rPr lang="en-US" altLang="en-US" dirty="0"/>
              <a:t>Food is not provided for volunteers so please remember to eat before or after your shift. You are welcome to bring a snack with you but you will only be able to eat if there is a break in the competition. </a:t>
            </a:r>
          </a:p>
          <a:p>
            <a:pPr marL="285750" indent="-285750">
              <a:buFont typeface="Arial" panose="020B0604020202020204" pitchFamily="34" charset="0"/>
              <a:buChar char="•"/>
            </a:pPr>
            <a:r>
              <a:rPr lang="en-US" altLang="en-US" dirty="0"/>
              <a:t>Water will be available at all venues. </a:t>
            </a:r>
          </a:p>
          <a:p>
            <a:pPr marL="285750" indent="-285750">
              <a:buFont typeface="Arial" panose="020B0604020202020204" pitchFamily="34" charset="0"/>
              <a:buChar char="•"/>
            </a:pPr>
            <a:r>
              <a:rPr lang="en-US" altLang="en-US" dirty="0"/>
              <a:t>You are responsible for your personal possessions throughout your shift. </a:t>
            </a:r>
          </a:p>
          <a:p>
            <a:pPr marL="285750" indent="-285750">
              <a:buFont typeface="Arial" panose="020B0604020202020204" pitchFamily="34" charset="0"/>
              <a:buChar char="•"/>
            </a:pPr>
            <a:r>
              <a:rPr lang="en-US" altLang="en-US" dirty="0"/>
              <a:t>Make sure to dress comfortably – this is an athletic competition so athletic attire is acceptable, as long as it is appropriate, shorts/jeans, t-shirt, tennis shoes.</a:t>
            </a:r>
          </a:p>
          <a:p>
            <a:pPr marL="285750" indent="-285750">
              <a:buFont typeface="Arial" panose="020B0604020202020204" pitchFamily="34" charset="0"/>
              <a:buChar char="•"/>
            </a:pPr>
            <a:r>
              <a:rPr lang="en-US" altLang="en-US" dirty="0"/>
              <a:t>Competition is indoors so it will go on rain or shine. In cases of extreme weather, competitions may be delayed slightly or cancelled (you will be notified via email or phone)</a:t>
            </a:r>
          </a:p>
          <a:p>
            <a:pPr marL="285750" indent="-285750">
              <a:buFont typeface="Arial" panose="020B0604020202020204" pitchFamily="34" charset="0"/>
              <a:buChar char="•"/>
            </a:pPr>
            <a:r>
              <a:rPr lang="en-US" altLang="en-US" dirty="0"/>
              <a:t>Make sure to stay for your ENTIRE shift. Interruptions can cause major delays in competition.</a:t>
            </a:r>
          </a:p>
        </p:txBody>
      </p:sp>
    </p:spTree>
    <p:extLst>
      <p:ext uri="{BB962C8B-B14F-4D97-AF65-F5344CB8AC3E}">
        <p14:creationId xmlns:p14="http://schemas.microsoft.com/office/powerpoint/2010/main" val="2456579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4644" y="1338903"/>
            <a:ext cx="10657114" cy="2283071"/>
          </a:xfrm>
        </p:spPr>
        <p:txBody>
          <a:bodyPr>
            <a:noAutofit/>
          </a:bodyPr>
          <a:lstStyle/>
          <a:p>
            <a:pPr algn="ctr"/>
            <a:r>
              <a:rPr lang="en-US" sz="3200" b="1" i="1" dirty="0"/>
              <a:t>THANK YOU SO MUCH </a:t>
            </a:r>
            <a:br>
              <a:rPr lang="en-US" sz="3200" b="1" i="1" dirty="0"/>
            </a:br>
            <a:r>
              <a:rPr lang="en-US" sz="3200" b="1" i="1" dirty="0"/>
              <a:t>FOR VOLUNTEERING AT OUR </a:t>
            </a:r>
            <a:br>
              <a:rPr lang="en-US" sz="3200" b="1" i="1" dirty="0"/>
            </a:br>
            <a:r>
              <a:rPr lang="en-US" sz="3200" b="1" i="1" dirty="0"/>
              <a:t>STATE INDOOR WINTER GAMES!!</a:t>
            </a:r>
            <a:br>
              <a:rPr lang="en-US" sz="3200" b="1" i="1" dirty="0"/>
            </a:br>
            <a:r>
              <a:rPr lang="en-US" sz="3200" b="1" i="1" dirty="0"/>
              <a:t>WE WOULD NOT BE ABLE TO PROVIDE </a:t>
            </a:r>
            <a:br>
              <a:rPr lang="en-US" sz="3200" b="1" i="1" dirty="0"/>
            </a:br>
            <a:r>
              <a:rPr lang="en-US" sz="3200" b="1" i="1" dirty="0"/>
              <a:t>QUALITY EVENTS FOR OUR ATHLETES </a:t>
            </a:r>
            <a:br>
              <a:rPr lang="en-US" sz="3200" b="1" i="1" dirty="0"/>
            </a:br>
            <a:r>
              <a:rPr lang="en-US" sz="3200" b="1" i="1" dirty="0"/>
              <a:t>IF IT WASN’T FOR YOU!</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TextBox 2"/>
          <p:cNvSpPr txBox="1"/>
          <p:nvPr/>
        </p:nvSpPr>
        <p:spPr>
          <a:xfrm>
            <a:off x="3828136" y="4444391"/>
            <a:ext cx="4750129" cy="1200329"/>
          </a:xfrm>
          <a:prstGeom prst="rect">
            <a:avLst/>
          </a:prstGeom>
          <a:noFill/>
        </p:spPr>
        <p:txBody>
          <a:bodyPr wrap="square" rtlCol="0">
            <a:spAutoFit/>
          </a:bodyPr>
          <a:lstStyle/>
          <a:p>
            <a:r>
              <a:rPr lang="en-US" dirty="0"/>
              <a:t>For questions or concerns, please contact</a:t>
            </a:r>
          </a:p>
          <a:p>
            <a:r>
              <a:rPr lang="en-US" dirty="0"/>
              <a:t>Ansley Bonner, Volunteer Manager </a:t>
            </a:r>
          </a:p>
          <a:p>
            <a:r>
              <a:rPr lang="en-US" dirty="0"/>
              <a:t>229-256-1323, </a:t>
            </a:r>
          </a:p>
          <a:p>
            <a:r>
              <a:rPr lang="en-US" dirty="0"/>
              <a:t>Ansley.Bonner@specialolympicsga.org</a:t>
            </a:r>
          </a:p>
        </p:txBody>
      </p:sp>
      <p:sp>
        <p:nvSpPr>
          <p:cNvPr id="6" name="Subtitle 2"/>
          <p:cNvSpPr txBox="1">
            <a:spLocks/>
          </p:cNvSpPr>
          <p:nvPr/>
        </p:nvSpPr>
        <p:spPr>
          <a:xfrm>
            <a:off x="4721431" y="6190139"/>
            <a:ext cx="9209649" cy="133572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i="1" dirty="0"/>
              <a:t>BE A FAN. BRING OUT THE CHAMPION IN EVERYONE.</a:t>
            </a:r>
            <a:r>
              <a:rPr lang="en-US" sz="1800" b="1" i="1" dirty="0">
                <a:solidFill>
                  <a:schemeClr val="bg1"/>
                </a:solidFill>
              </a:rPr>
              <a:t>.</a:t>
            </a:r>
          </a:p>
        </p:txBody>
      </p:sp>
    </p:spTree>
    <p:extLst>
      <p:ext uri="{BB962C8B-B14F-4D97-AF65-F5344CB8AC3E}">
        <p14:creationId xmlns:p14="http://schemas.microsoft.com/office/powerpoint/2010/main" val="125211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STATE INDOOR WINTER GAMES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TextBox 2"/>
          <p:cNvSpPr txBox="1"/>
          <p:nvPr/>
        </p:nvSpPr>
        <p:spPr>
          <a:xfrm>
            <a:off x="2446318" y="2125683"/>
            <a:ext cx="8395854" cy="4801314"/>
          </a:xfrm>
          <a:prstGeom prst="rect">
            <a:avLst/>
          </a:prstGeom>
          <a:noFill/>
        </p:spPr>
        <p:txBody>
          <a:bodyPr wrap="square" rtlCol="0">
            <a:spAutoFit/>
          </a:bodyPr>
          <a:lstStyle/>
          <a:p>
            <a:pPr marL="342900" indent="-342900">
              <a:buFont typeface="Arial" panose="020B0604020202020204" pitchFamily="34" charset="0"/>
              <a:buChar char="•"/>
            </a:pPr>
            <a:r>
              <a:rPr lang="en-US" altLang="en-US" sz="2400" dirty="0"/>
              <a:t>Nearly 2,800 athletes, coaches, and unified partners from around the state compete in basketball, bowling, floor hockey, pickleball, power lifting, and artistic gymnastics</a:t>
            </a:r>
          </a:p>
          <a:p>
            <a:pPr marL="342900" indent="-342900">
              <a:buFont typeface="Arial" panose="020B0604020202020204" pitchFamily="34" charset="0"/>
              <a:buChar char="•"/>
            </a:pPr>
            <a:r>
              <a:rPr lang="en-US" altLang="en-US" sz="2400" dirty="0"/>
              <a:t>Venues in Marietta GA: </a:t>
            </a:r>
            <a:r>
              <a:rPr lang="en-US" altLang="en-US" sz="2400" dirty="0" err="1"/>
              <a:t>Bowlero</a:t>
            </a:r>
            <a:r>
              <a:rPr lang="en-US" altLang="en-US" sz="2400" dirty="0"/>
              <a:t> Marietta, </a:t>
            </a:r>
            <a:r>
              <a:rPr lang="en-US" altLang="en-US" sz="2400" dirty="0" err="1"/>
              <a:t>Bowlero</a:t>
            </a:r>
            <a:r>
              <a:rPr lang="en-US" altLang="en-US" sz="2400" dirty="0"/>
              <a:t> Austell, Cobb Civic Center, Cobb Gymnastics Center, KSU Marietta Event Center, Fair Oaks Recreation Center, Kennesaw Recreation Center, </a:t>
            </a:r>
            <a:r>
              <a:rPr lang="en-US" altLang="en-US" sz="2400" dirty="0" err="1"/>
              <a:t>LakePoint</a:t>
            </a:r>
            <a:r>
              <a:rPr lang="en-US" altLang="en-US" sz="2400" dirty="0"/>
              <a:t> Sports Complex and Smyrna Community Center </a:t>
            </a:r>
          </a:p>
          <a:p>
            <a:pPr marL="342900" indent="-342900">
              <a:buFont typeface="Arial" panose="020B0604020202020204" pitchFamily="34" charset="0"/>
              <a:buChar char="•"/>
            </a:pPr>
            <a:r>
              <a:rPr lang="en-US" altLang="en-US" sz="2400" dirty="0"/>
              <a:t>1500 volunteers will be on hand the weekend of the games.</a:t>
            </a:r>
          </a:p>
          <a:p>
            <a:pPr marL="342900" indent="-342900">
              <a:buFont typeface="Arial" panose="020B0604020202020204" pitchFamily="34" charset="0"/>
              <a:buChar char="•"/>
            </a:pPr>
            <a:r>
              <a:rPr lang="en-US" altLang="en-US" sz="2400" dirty="0"/>
              <a:t>Competition begins on Friday along with the Opening Ceremony and Dance Friday evening. It will continue through Saturday.</a:t>
            </a:r>
          </a:p>
          <a:p>
            <a:endParaRPr lang="en-US" dirty="0"/>
          </a:p>
        </p:txBody>
      </p:sp>
    </p:spTree>
    <p:extLst>
      <p:ext uri="{BB962C8B-B14F-4D97-AF65-F5344CB8AC3E}">
        <p14:creationId xmlns:p14="http://schemas.microsoft.com/office/powerpoint/2010/main" val="2575438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SOUTHEAST POWERLIFTING</a:t>
            </a:r>
            <a:endParaRPr lang="en-US" b="1" i="1" dirty="0">
              <a:solidFill>
                <a:schemeClr val="bg1"/>
              </a:solidFill>
            </a:endParaRP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TextBox 2"/>
          <p:cNvSpPr txBox="1"/>
          <p:nvPr/>
        </p:nvSpPr>
        <p:spPr>
          <a:xfrm>
            <a:off x="2232560" y="2413866"/>
            <a:ext cx="7920841"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t>Southeast Powerlifting will also take place during the weekend of State Indoor Winter Games at the KSU Marietta Event Center in Marietta, Georgia.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Athletes from Georgia, Florida, Alabama, South Carolina, North Carolina, and Tennessee, will compete in Powerlifting</a:t>
            </a:r>
          </a:p>
        </p:txBody>
      </p:sp>
    </p:spTree>
    <p:extLst>
      <p:ext uri="{BB962C8B-B14F-4D97-AF65-F5344CB8AC3E}">
        <p14:creationId xmlns:p14="http://schemas.microsoft.com/office/powerpoint/2010/main" val="50102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VENUES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4" name="TextBox 3"/>
          <p:cNvSpPr txBox="1"/>
          <p:nvPr/>
        </p:nvSpPr>
        <p:spPr>
          <a:xfrm>
            <a:off x="2177141" y="2137558"/>
            <a:ext cx="3918859" cy="2308324"/>
          </a:xfrm>
          <a:prstGeom prst="rect">
            <a:avLst/>
          </a:prstGeom>
          <a:noFill/>
        </p:spPr>
        <p:txBody>
          <a:bodyPr wrap="square" rtlCol="0">
            <a:spAutoFit/>
          </a:bodyPr>
          <a:lstStyle/>
          <a:p>
            <a:pPr marL="285750" indent="-285750">
              <a:buFont typeface="Arial" panose="020B0604020202020204" pitchFamily="34" charset="0"/>
              <a:buChar char="•"/>
            </a:pPr>
            <a:r>
              <a:rPr lang="en-US" sz="2400" dirty="0"/>
              <a:t>Basketball</a:t>
            </a:r>
          </a:p>
          <a:p>
            <a:pPr marL="742950" lvl="1" indent="-285750">
              <a:buFont typeface="Arial" panose="020B0604020202020204" pitchFamily="34" charset="0"/>
              <a:buChar char="•"/>
            </a:pPr>
            <a:r>
              <a:rPr lang="en-US" sz="2400" dirty="0"/>
              <a:t>Traditional Team Play</a:t>
            </a:r>
          </a:p>
          <a:p>
            <a:pPr marL="742950" lvl="1" indent="-285750">
              <a:buFont typeface="Arial" panose="020B0604020202020204" pitchFamily="34" charset="0"/>
              <a:buChar char="•"/>
            </a:pPr>
            <a:r>
              <a:rPr lang="en-US" sz="2400" dirty="0"/>
              <a:t>Unified Team Play</a:t>
            </a:r>
          </a:p>
          <a:p>
            <a:pPr marL="742950" lvl="1" indent="-285750">
              <a:buFont typeface="Arial" panose="020B0604020202020204" pitchFamily="34" charset="0"/>
              <a:buChar char="•"/>
            </a:pPr>
            <a:r>
              <a:rPr lang="en-US" sz="2400" dirty="0"/>
              <a:t>3 on 3 Team Play</a:t>
            </a:r>
          </a:p>
          <a:p>
            <a:pPr marL="742950" lvl="1" indent="-285750">
              <a:buFont typeface="Arial" panose="020B0604020202020204" pitchFamily="34" charset="0"/>
              <a:buChar char="•"/>
            </a:pPr>
            <a:r>
              <a:rPr lang="en-US" sz="2400" dirty="0"/>
              <a:t>Individual Skills</a:t>
            </a:r>
          </a:p>
          <a:p>
            <a:pPr marL="742950" lvl="1" indent="-285750">
              <a:buFont typeface="Arial" panose="020B0604020202020204" pitchFamily="34" charset="0"/>
              <a:buChar char="•"/>
            </a:pPr>
            <a:r>
              <a:rPr lang="en-US" sz="2400" dirty="0"/>
              <a:t>Team Skills</a:t>
            </a:r>
          </a:p>
        </p:txBody>
      </p:sp>
      <p:sp>
        <p:nvSpPr>
          <p:cNvPr id="6" name="TextBox 5"/>
          <p:cNvSpPr txBox="1"/>
          <p:nvPr/>
        </p:nvSpPr>
        <p:spPr>
          <a:xfrm>
            <a:off x="7126185" y="2137558"/>
            <a:ext cx="3906982"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t>Bowling</a:t>
            </a:r>
          </a:p>
          <a:p>
            <a:pPr marL="285750" indent="-285750">
              <a:buFont typeface="Arial" panose="020B0604020202020204" pitchFamily="34" charset="0"/>
              <a:buChar char="•"/>
            </a:pPr>
            <a:r>
              <a:rPr lang="en-US" sz="2400" dirty="0"/>
              <a:t>Floor Hockey</a:t>
            </a:r>
          </a:p>
          <a:p>
            <a:pPr marL="285750" indent="-285750">
              <a:buFont typeface="Arial" panose="020B0604020202020204" pitchFamily="34" charset="0"/>
              <a:buChar char="•"/>
            </a:pPr>
            <a:r>
              <a:rPr lang="en-US" sz="2400" dirty="0"/>
              <a:t>Artistic Gymnastics</a:t>
            </a:r>
          </a:p>
          <a:p>
            <a:pPr marL="285750" indent="-285750">
              <a:buFont typeface="Arial" panose="020B0604020202020204" pitchFamily="34" charset="0"/>
              <a:buChar char="•"/>
            </a:pPr>
            <a:r>
              <a:rPr lang="en-US" sz="2400" dirty="0"/>
              <a:t>Southeast Powerlifting</a:t>
            </a:r>
          </a:p>
          <a:p>
            <a:pPr marL="285750" indent="-285750">
              <a:buFont typeface="Arial" panose="020B0604020202020204" pitchFamily="34" charset="0"/>
              <a:buChar char="•"/>
            </a:pPr>
            <a:r>
              <a:rPr lang="en-US" sz="2400" dirty="0"/>
              <a:t>Pickleball </a:t>
            </a:r>
          </a:p>
          <a:p>
            <a:pPr marL="285750" indent="-285750">
              <a:buFont typeface="Arial" panose="020B0604020202020204" pitchFamily="34" charset="0"/>
              <a:buChar char="•"/>
            </a:pPr>
            <a:r>
              <a:rPr lang="en-US" sz="2400" dirty="0"/>
              <a:t>Olympic Town</a:t>
            </a:r>
          </a:p>
          <a:p>
            <a:pPr marL="285750" indent="-285750">
              <a:buFont typeface="Arial" panose="020B0604020202020204" pitchFamily="34" charset="0"/>
              <a:buChar char="•"/>
            </a:pPr>
            <a:r>
              <a:rPr lang="en-US" sz="2400" dirty="0"/>
              <a:t>Opening Ceremony &amp; Dance</a:t>
            </a:r>
          </a:p>
        </p:txBody>
      </p:sp>
    </p:spTree>
    <p:extLst>
      <p:ext uri="{BB962C8B-B14F-4D97-AF65-F5344CB8AC3E}">
        <p14:creationId xmlns:p14="http://schemas.microsoft.com/office/powerpoint/2010/main" val="277042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BASKETBALL 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228602" y="2237209"/>
            <a:ext cx="8542317" cy="3139321"/>
          </a:xfrm>
          <a:prstGeom prst="rect">
            <a:avLst/>
          </a:prstGeom>
        </p:spPr>
        <p:txBody>
          <a:bodyPr wrap="square">
            <a:spAutoFit/>
          </a:bodyPr>
          <a:lstStyle/>
          <a:p>
            <a:pPr marL="285750" indent="-285750">
              <a:buFont typeface="Arial" panose="020B0604020202020204" pitchFamily="34" charset="0"/>
              <a:buChar char="•"/>
            </a:pPr>
            <a:r>
              <a:rPr lang="en-US" altLang="en-US" dirty="0"/>
              <a:t>Athlete check in – check in athletes as they arrive. Verify their placement and numbers.</a:t>
            </a:r>
          </a:p>
          <a:p>
            <a:endParaRPr lang="en-US" altLang="en-US" dirty="0"/>
          </a:p>
          <a:p>
            <a:pPr marL="285750" indent="-285750">
              <a:buFont typeface="Arial" panose="020B0604020202020204" pitchFamily="34" charset="0"/>
              <a:buChar char="•"/>
            </a:pPr>
            <a:r>
              <a:rPr lang="en-US" altLang="en-US" dirty="0"/>
              <a:t>Volunteer registration – register and sign out volunteers.</a:t>
            </a:r>
          </a:p>
          <a:p>
            <a:endParaRPr lang="en-US" altLang="en-US" dirty="0"/>
          </a:p>
          <a:p>
            <a:pPr marL="285750" indent="-285750">
              <a:buFont typeface="Arial" panose="020B0604020202020204" pitchFamily="34" charset="0"/>
              <a:buChar char="•"/>
            </a:pPr>
            <a:r>
              <a:rPr lang="en-US" altLang="en-US" dirty="0"/>
              <a:t>Scorekeeper – record and tally points by official’s signal.</a:t>
            </a:r>
          </a:p>
          <a:p>
            <a:endParaRPr lang="en-US" altLang="en-US" dirty="0"/>
          </a:p>
          <a:p>
            <a:pPr marL="285750" indent="-285750">
              <a:buFont typeface="Arial" panose="020B0604020202020204" pitchFamily="34" charset="0"/>
              <a:buChar char="•"/>
            </a:pPr>
            <a:r>
              <a:rPr lang="en-US" altLang="en-US" dirty="0"/>
              <a:t>Timer – keep time of games/control timer on scoreboard.</a:t>
            </a:r>
          </a:p>
          <a:p>
            <a:endParaRPr lang="en-US" altLang="en-US" dirty="0"/>
          </a:p>
          <a:p>
            <a:pPr marL="285750" indent="-285750">
              <a:buFont typeface="Arial" panose="020B0604020202020204" pitchFamily="34" charset="0"/>
              <a:buChar char="•"/>
            </a:pPr>
            <a:r>
              <a:rPr lang="en-US" altLang="en-US" dirty="0"/>
              <a:t>Game attendants – assist scorekeeper in keeping up with which player scored, when time-outs are called, etc. </a:t>
            </a:r>
          </a:p>
        </p:txBody>
      </p:sp>
    </p:spTree>
    <p:extLst>
      <p:ext uri="{BB962C8B-B14F-4D97-AF65-F5344CB8AC3E}">
        <p14:creationId xmlns:p14="http://schemas.microsoft.com/office/powerpoint/2010/main" val="18175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BASKETBALL VOLUNTEER POSITIONS CONT’D.</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336470" y="2237209"/>
            <a:ext cx="8637319" cy="3139321"/>
          </a:xfrm>
          <a:prstGeom prst="rect">
            <a:avLst/>
          </a:prstGeom>
        </p:spPr>
        <p:txBody>
          <a:bodyPr wrap="square">
            <a:spAutoFit/>
          </a:bodyPr>
          <a:lstStyle/>
          <a:p>
            <a:pPr marL="285750" indent="-285750">
              <a:buFont typeface="Arial" panose="020B0604020202020204" pitchFamily="34" charset="0"/>
              <a:buChar char="•"/>
            </a:pPr>
            <a:r>
              <a:rPr lang="en-US" altLang="en-US" dirty="0"/>
              <a:t>Ball retrievers – retrieve loose balls on court and assist athletes as needed.</a:t>
            </a:r>
          </a:p>
          <a:p>
            <a:endParaRPr lang="en-US" altLang="en-US" dirty="0"/>
          </a:p>
          <a:p>
            <a:pPr marL="285750" indent="-285750">
              <a:buFont typeface="Arial" panose="020B0604020202020204" pitchFamily="34" charset="0"/>
              <a:buChar char="•"/>
            </a:pPr>
            <a:r>
              <a:rPr lang="en-US" altLang="en-US" dirty="0"/>
              <a:t>Team “Manager” – volunteer is assigned to one team assists with any needs throughout the game (</a:t>
            </a:r>
            <a:r>
              <a:rPr lang="en-US" altLang="en-US" dirty="0" err="1"/>
              <a:t>ie</a:t>
            </a:r>
            <a:r>
              <a:rPr lang="en-US" altLang="en-US" dirty="0"/>
              <a:t>. Get water for athletes, ask questions for scorekeepers from the coach, give high fives/cheer)</a:t>
            </a:r>
          </a:p>
          <a:p>
            <a:endParaRPr lang="en-US" altLang="en-US" dirty="0"/>
          </a:p>
          <a:p>
            <a:pPr marL="285750" indent="-285750">
              <a:buFont typeface="Arial" panose="020B0604020202020204" pitchFamily="34" charset="0"/>
              <a:buChar char="•"/>
            </a:pPr>
            <a:r>
              <a:rPr lang="en-US" altLang="en-US" dirty="0"/>
              <a:t>Awards – assist with the presentation of medals and ribbons, announces winners, escorts athletes from courts to awards area, assist athletes into position.</a:t>
            </a:r>
          </a:p>
          <a:p>
            <a:endParaRPr lang="en-US" altLang="en-US" dirty="0"/>
          </a:p>
          <a:p>
            <a:pPr marL="285750" indent="-285750">
              <a:buFont typeface="Arial" panose="020B0604020202020204" pitchFamily="34" charset="0"/>
              <a:buChar char="•"/>
            </a:pPr>
            <a:r>
              <a:rPr lang="en-US" altLang="en-US" dirty="0"/>
              <a:t>Fans in the Stands – cheers and encourages athletes as they compete. Use signs and shakers when available</a:t>
            </a:r>
            <a:endParaRPr lang="en-US" altLang="en-US" sz="2000" dirty="0"/>
          </a:p>
        </p:txBody>
      </p:sp>
    </p:spTree>
    <p:extLst>
      <p:ext uri="{BB962C8B-B14F-4D97-AF65-F5344CB8AC3E}">
        <p14:creationId xmlns:p14="http://schemas.microsoft.com/office/powerpoint/2010/main" val="2177667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BOWLING 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312718" y="1960210"/>
            <a:ext cx="9041082" cy="3416320"/>
          </a:xfrm>
          <a:prstGeom prst="rect">
            <a:avLst/>
          </a:prstGeom>
        </p:spPr>
        <p:txBody>
          <a:bodyPr wrap="square">
            <a:spAutoFit/>
          </a:bodyPr>
          <a:lstStyle/>
          <a:p>
            <a:pPr marL="285750" indent="-285750">
              <a:buFont typeface="Arial" panose="020B0604020202020204" pitchFamily="34" charset="0"/>
              <a:buChar char="•"/>
            </a:pPr>
            <a:r>
              <a:rPr lang="en-US" altLang="en-US" dirty="0"/>
              <a:t>Volunteer registration – register and sign out volunteers.</a:t>
            </a:r>
          </a:p>
          <a:p>
            <a:endParaRPr lang="en-US" altLang="en-US" dirty="0"/>
          </a:p>
          <a:p>
            <a:pPr marL="285750" indent="-285750">
              <a:buFont typeface="Arial" panose="020B0604020202020204" pitchFamily="34" charset="0"/>
              <a:buChar char="•"/>
            </a:pPr>
            <a:r>
              <a:rPr lang="en-US" altLang="en-US" dirty="0"/>
              <a:t>Lane assistant</a:t>
            </a:r>
          </a:p>
          <a:p>
            <a:pPr marL="742950" lvl="1" indent="-285750">
              <a:buFont typeface="Arial" panose="020B0604020202020204" pitchFamily="34" charset="0"/>
              <a:buChar char="•"/>
            </a:pPr>
            <a:r>
              <a:rPr lang="en-US" altLang="en-US" dirty="0"/>
              <a:t>Keep athletes bowling in sequence (athletes switch lanes after each frame) </a:t>
            </a:r>
          </a:p>
          <a:p>
            <a:pPr marL="742950" lvl="1" indent="-285750">
              <a:buFont typeface="Arial" panose="020B0604020202020204" pitchFamily="34" charset="0"/>
              <a:buChar char="•"/>
            </a:pPr>
            <a:r>
              <a:rPr lang="en-US" altLang="en-US" dirty="0"/>
              <a:t>Make sure everything on the bowling lane is working properly</a:t>
            </a:r>
          </a:p>
          <a:p>
            <a:pPr marL="742950" lvl="1" indent="-285750">
              <a:buFont typeface="Arial" panose="020B0604020202020204" pitchFamily="34" charset="0"/>
              <a:buChar char="•"/>
            </a:pPr>
            <a:r>
              <a:rPr lang="en-US" altLang="en-US" dirty="0"/>
              <a:t>Assist ramp bowlers with bowling ball </a:t>
            </a:r>
          </a:p>
          <a:p>
            <a:pPr marL="742950" lvl="1" indent="-285750">
              <a:buFont typeface="Arial" panose="020B0604020202020204" pitchFamily="34" charset="0"/>
              <a:buChar char="•"/>
            </a:pPr>
            <a:r>
              <a:rPr lang="en-US" altLang="en-US" dirty="0"/>
              <a:t>Write final scores on score sheet and submit scores to SOGA staff or Venue Director </a:t>
            </a:r>
          </a:p>
          <a:p>
            <a:pPr marL="742950" lvl="1" indent="-285750">
              <a:buFont typeface="Arial" panose="020B0604020202020204" pitchFamily="34" charset="0"/>
              <a:buChar char="•"/>
            </a:pPr>
            <a:r>
              <a:rPr lang="en-US" altLang="en-US" dirty="0"/>
              <a:t>Keep coaches off lanes</a:t>
            </a:r>
          </a:p>
          <a:p>
            <a:pPr marL="742950" lvl="1" indent="-285750">
              <a:buFont typeface="Arial" panose="020B0604020202020204" pitchFamily="34" charset="0"/>
              <a:buChar char="•"/>
            </a:pPr>
            <a:r>
              <a:rPr lang="en-US" altLang="en-US" dirty="0"/>
              <a:t>Take athletes to awards</a:t>
            </a:r>
            <a:br>
              <a:rPr lang="en-US" altLang="en-US" dirty="0"/>
            </a:br>
            <a:endParaRPr lang="en-US" altLang="en-US" dirty="0"/>
          </a:p>
          <a:p>
            <a:pPr marL="285750" indent="-285750">
              <a:buFont typeface="Arial" panose="020B0604020202020204" pitchFamily="34" charset="0"/>
              <a:buChar char="•"/>
            </a:pPr>
            <a:r>
              <a:rPr lang="en-US" altLang="en-US" dirty="0"/>
              <a:t>Awards – assist with the presentation of medals and ribbons, announces winners, escorts athletes from lanes to awards area, assist athletes into position.</a:t>
            </a:r>
          </a:p>
        </p:txBody>
      </p:sp>
    </p:spTree>
    <p:extLst>
      <p:ext uri="{BB962C8B-B14F-4D97-AF65-F5344CB8AC3E}">
        <p14:creationId xmlns:p14="http://schemas.microsoft.com/office/powerpoint/2010/main" val="3846712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7000"/>
                <a:hueMod val="142000"/>
                <a:satMod val="200000"/>
                <a:lumMod val="118000"/>
              </a:schemeClr>
            </a:gs>
            <a:gs pos="85000">
              <a:srgbClr val="DE0000"/>
            </a:gs>
          </a:gsLst>
          <a:lin ang="78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FLOOR HOCKEY VOLUNTEER POSITIONS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6708" t="2582" r="18618" b="46129"/>
          <a:stretch/>
        </p:blipFill>
        <p:spPr>
          <a:xfrm>
            <a:off x="0" y="5376530"/>
            <a:ext cx="1749288" cy="1315818"/>
          </a:xfrm>
        </p:spPr>
      </p:pic>
      <p:sp>
        <p:nvSpPr>
          <p:cNvPr id="3" name="Rectangle 2"/>
          <p:cNvSpPr/>
          <p:nvPr/>
        </p:nvSpPr>
        <p:spPr>
          <a:xfrm>
            <a:off x="2715490" y="2118199"/>
            <a:ext cx="8946078" cy="3416320"/>
          </a:xfrm>
          <a:prstGeom prst="rect">
            <a:avLst/>
          </a:prstGeom>
        </p:spPr>
        <p:txBody>
          <a:bodyPr wrap="square">
            <a:spAutoFit/>
          </a:bodyPr>
          <a:lstStyle/>
          <a:p>
            <a:pPr marL="285750" indent="-285750">
              <a:buFont typeface="Arial" panose="020B0604020202020204" pitchFamily="34" charset="0"/>
              <a:buChar char="•"/>
            </a:pPr>
            <a:r>
              <a:rPr lang="en-US" altLang="en-US" dirty="0"/>
              <a:t>Volunteer registration – register and sign out volunteers</a:t>
            </a:r>
          </a:p>
          <a:p>
            <a:endParaRPr lang="en-US" altLang="en-US" dirty="0"/>
          </a:p>
          <a:p>
            <a:pPr marL="285750" indent="-285750">
              <a:buFont typeface="Arial" panose="020B0604020202020204" pitchFamily="34" charset="0"/>
              <a:buChar char="•"/>
            </a:pPr>
            <a:r>
              <a:rPr lang="en-US" altLang="en-US" dirty="0"/>
              <a:t>Scorekeeper - transfer individual heat scores to the master heat sheet at the scorer’s table, tabulate scores to determine final order</a:t>
            </a:r>
          </a:p>
          <a:p>
            <a:endParaRPr lang="en-US" altLang="en-US" dirty="0"/>
          </a:p>
          <a:p>
            <a:pPr marL="285750" indent="-285750">
              <a:buFont typeface="Arial" panose="020B0604020202020204" pitchFamily="34" charset="0"/>
              <a:buChar char="•"/>
            </a:pPr>
            <a:r>
              <a:rPr lang="en-US" altLang="en-US" dirty="0"/>
              <a:t>Heat Escort – direct teams to each skill station and carry the heat sheet to the official scorer</a:t>
            </a:r>
          </a:p>
          <a:p>
            <a:endParaRPr lang="en-US" altLang="en-US" dirty="0"/>
          </a:p>
          <a:p>
            <a:pPr marL="285750" indent="-285750">
              <a:buFont typeface="Arial" panose="020B0604020202020204" pitchFamily="34" charset="0"/>
              <a:buChar char="•"/>
            </a:pPr>
            <a:r>
              <a:rPr lang="en-US" altLang="en-US" dirty="0"/>
              <a:t>Stager - assemble teams after they are announced and then send heats to skills stations as needed</a:t>
            </a:r>
          </a:p>
          <a:p>
            <a:endParaRPr lang="en-US" altLang="en-US" dirty="0"/>
          </a:p>
          <a:p>
            <a:pPr marL="285750" indent="-285750">
              <a:buFont typeface="Arial" panose="020B0604020202020204" pitchFamily="34" charset="0"/>
              <a:buChar char="•"/>
            </a:pPr>
            <a:r>
              <a:rPr lang="en-US" altLang="en-US" dirty="0"/>
              <a:t>Station assistants - help with scoring and other duties at each station for skills</a:t>
            </a:r>
          </a:p>
        </p:txBody>
      </p:sp>
    </p:spTree>
    <p:extLst>
      <p:ext uri="{BB962C8B-B14F-4D97-AF65-F5344CB8AC3E}">
        <p14:creationId xmlns:p14="http://schemas.microsoft.com/office/powerpoint/2010/main" val="3865809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andara"/>
        <a:ea typeface=""/>
        <a:cs typeface=""/>
      </a:majorFont>
      <a:minorFont>
        <a:latin typeface="Candar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1849</Words>
  <Application>Microsoft Office PowerPoint</Application>
  <PresentationFormat>Widescreen</PresentationFormat>
  <Paragraphs>157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Candara</vt:lpstr>
      <vt:lpstr>Symbol</vt:lpstr>
      <vt:lpstr>Office Theme</vt:lpstr>
      <vt:lpstr>SPECIAL OLYMPICS GEORGIA VOLUNTEER ORIENTATION</vt:lpstr>
      <vt:lpstr>MISSION</vt:lpstr>
      <vt:lpstr>STATE INDOOR WINTER GAMES</vt:lpstr>
      <vt:lpstr>SOUTHEAST POWERLIFTING</vt:lpstr>
      <vt:lpstr>VENUES</vt:lpstr>
      <vt:lpstr>BASKETBALL VOLUNTEER POSITIONS</vt:lpstr>
      <vt:lpstr>BASKETBALL VOLUNTEER POSITIONS CONT’D.</vt:lpstr>
      <vt:lpstr>BOWLING VOLUNTEER POSITIONS</vt:lpstr>
      <vt:lpstr>FLOOR HOCKEY VOLUNTEER POSITIONS</vt:lpstr>
      <vt:lpstr>FLOOR HOCKEY VOLUNTEER POSITIONS CONT’D.</vt:lpstr>
      <vt:lpstr>ARTISTIC GYMNASTICS  VOLUNTEER POSITIONS</vt:lpstr>
      <vt:lpstr>POWERLIFTING VOLUNTEER POSITIONS</vt:lpstr>
      <vt:lpstr>POWERLIFTING VOLUNTEER POSITIONS CONT’D.</vt:lpstr>
      <vt:lpstr>PICKLEBALL VOLUNTEER POSITIONS </vt:lpstr>
      <vt:lpstr>OLYMPIC TOWN VOLUNTEER POSITIONS</vt:lpstr>
      <vt:lpstr>OEPNING CEREMONY &amp; DANCE VOLUNTEER POSITIONS</vt:lpstr>
      <vt:lpstr>EXPECTATIONS WHILE WORKING WITH ATHLETES</vt:lpstr>
      <vt:lpstr>GENERAL GUIDELINES  VOLUNTEER BEHAVIOR</vt:lpstr>
      <vt:lpstr>VOLUNTEER REGISTRATION</vt:lpstr>
      <vt:lpstr>THINGS TO REMEMBER</vt:lpstr>
      <vt:lpstr>THANK YOU SO MUCH  FOR VOLUNTEERING AT OUR  STATE INDOOR WINTER GAMES!! WE WOULD NOT BE ABLE TO PROVIDE  QUALITY EVENTS FOR OUR ATHLETES  IF IT WASN’T FOR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ORIENTATION</dc:title>
  <dc:creator>Liz Smith</dc:creator>
  <cp:lastModifiedBy>Ansley Bonner</cp:lastModifiedBy>
  <cp:revision>29</cp:revision>
  <dcterms:created xsi:type="dcterms:W3CDTF">2017-07-28T14:55:14Z</dcterms:created>
  <dcterms:modified xsi:type="dcterms:W3CDTF">2023-10-25T16:46:47Z</dcterms:modified>
</cp:coreProperties>
</file>