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2" r:id="rId1"/>
  </p:sldMasterIdLst>
  <p:handoutMasterIdLst>
    <p:handoutMasterId r:id="rId22"/>
  </p:handoutMasterIdLst>
  <p:sldIdLst>
    <p:sldId id="256" r:id="rId2"/>
    <p:sldId id="266" r:id="rId3"/>
    <p:sldId id="269" r:id="rId4"/>
    <p:sldId id="271" r:id="rId5"/>
    <p:sldId id="272" r:id="rId6"/>
    <p:sldId id="296" r:id="rId7"/>
    <p:sldId id="287" r:id="rId8"/>
    <p:sldId id="290" r:id="rId9"/>
    <p:sldId id="291" r:id="rId10"/>
    <p:sldId id="273" r:id="rId11"/>
    <p:sldId id="274" r:id="rId12"/>
    <p:sldId id="277" r:id="rId13"/>
    <p:sldId id="278" r:id="rId14"/>
    <p:sldId id="297" r:id="rId15"/>
    <p:sldId id="284" r:id="rId16"/>
    <p:sldId id="285" r:id="rId17"/>
    <p:sldId id="294" r:id="rId18"/>
    <p:sldId id="280" r:id="rId19"/>
    <p:sldId id="295" r:id="rId20"/>
    <p:sldId id="286" r:id="rId21"/>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112" d="100"/>
          <a:sy n="112" d="100"/>
        </p:scale>
        <p:origin x="78" y="78"/>
      </p:cViewPr>
      <p:guideLst>
        <p:guide orient="horz" pos="2160"/>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22725" y="0"/>
            <a:ext cx="3078163" cy="469900"/>
          </a:xfrm>
          <a:prstGeom prst="rect">
            <a:avLst/>
          </a:prstGeom>
        </p:spPr>
        <p:txBody>
          <a:bodyPr vert="horz" lIns="91440" tIns="45720" rIns="91440" bIns="45720" rtlCol="0"/>
          <a:lstStyle>
            <a:lvl1pPr algn="r">
              <a:defRPr sz="1200"/>
            </a:lvl1pPr>
          </a:lstStyle>
          <a:p>
            <a:fld id="{123086AA-59FD-49F2-8841-A22AB41FC580}" type="datetimeFigureOut">
              <a:rPr lang="en-US" smtClean="0"/>
              <a:pPr/>
              <a:t>5/5/2020</a:t>
            </a:fld>
            <a:endParaRPr lang="en-US"/>
          </a:p>
        </p:txBody>
      </p:sp>
      <p:sp>
        <p:nvSpPr>
          <p:cNvPr id="4" name="Footer Placeholder 3"/>
          <p:cNvSpPr>
            <a:spLocks noGrp="1"/>
          </p:cNvSpPr>
          <p:nvPr>
            <p:ph type="ftr" sz="quarter" idx="2"/>
          </p:nvPr>
        </p:nvSpPr>
        <p:spPr>
          <a:xfrm>
            <a:off x="0" y="8918575"/>
            <a:ext cx="3078163" cy="469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22725" y="8918575"/>
            <a:ext cx="3078163" cy="469900"/>
          </a:xfrm>
          <a:prstGeom prst="rect">
            <a:avLst/>
          </a:prstGeom>
        </p:spPr>
        <p:txBody>
          <a:bodyPr vert="horz" lIns="91440" tIns="45720" rIns="91440" bIns="45720" rtlCol="0" anchor="b"/>
          <a:lstStyle>
            <a:lvl1pPr algn="r">
              <a:defRPr sz="1200"/>
            </a:lvl1pPr>
          </a:lstStyle>
          <a:p>
            <a:fld id="{83AFCF65-CA5D-4D71-AEAE-B6FDC602CFC8}" type="slidenum">
              <a:rPr lang="en-US" smtClean="0"/>
              <a:pPr/>
              <a:t>‹#›</a:t>
            </a:fld>
            <a:endParaRPr lang="en-US"/>
          </a:p>
        </p:txBody>
      </p:sp>
    </p:spTree>
    <p:extLst>
      <p:ext uri="{BB962C8B-B14F-4D97-AF65-F5344CB8AC3E}">
        <p14:creationId xmlns:p14="http://schemas.microsoft.com/office/powerpoint/2010/main" val="295737243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AB7989B-53D8-48A7-B7E8-BE2CCA494CEC}" type="datetimeFigureOut">
              <a:rPr lang="en-US" smtClean="0"/>
              <a:pPr/>
              <a:t>5/5/2020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29973E-3EC4-4BF1-A393-C1074864C788}" type="slidenum">
              <a:rPr lang="en-US" smtClean="0"/>
              <a:pPr/>
              <a:t>‹#›</a:t>
            </a:fld>
            <a:endParaRPr lang="en-US"/>
          </a:p>
        </p:txBody>
      </p:sp>
    </p:spTree>
    <p:extLst>
      <p:ext uri="{BB962C8B-B14F-4D97-AF65-F5344CB8AC3E}">
        <p14:creationId xmlns:p14="http://schemas.microsoft.com/office/powerpoint/2010/main" val="3558532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B7989B-53D8-48A7-B7E8-BE2CCA494CEC}" type="datetimeFigureOut">
              <a:rPr lang="en-US" smtClean="0"/>
              <a:pPr/>
              <a:t>5/5/2020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29973E-3EC4-4BF1-A393-C1074864C788}" type="slidenum">
              <a:rPr lang="en-US" smtClean="0"/>
              <a:pPr/>
              <a:t>‹#›</a:t>
            </a:fld>
            <a:endParaRPr lang="en-US"/>
          </a:p>
        </p:txBody>
      </p:sp>
    </p:spTree>
    <p:extLst>
      <p:ext uri="{BB962C8B-B14F-4D97-AF65-F5344CB8AC3E}">
        <p14:creationId xmlns:p14="http://schemas.microsoft.com/office/powerpoint/2010/main" val="668515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B7989B-53D8-48A7-B7E8-BE2CCA494CEC}" type="datetimeFigureOut">
              <a:rPr lang="en-US" smtClean="0"/>
              <a:pPr/>
              <a:t>5/5/2020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29973E-3EC4-4BF1-A393-C1074864C788}" type="slidenum">
              <a:rPr lang="en-US" smtClean="0"/>
              <a:pPr/>
              <a:t>‹#›</a:t>
            </a:fld>
            <a:endParaRPr lang="en-US"/>
          </a:p>
        </p:txBody>
      </p:sp>
    </p:spTree>
    <p:extLst>
      <p:ext uri="{BB962C8B-B14F-4D97-AF65-F5344CB8AC3E}">
        <p14:creationId xmlns:p14="http://schemas.microsoft.com/office/powerpoint/2010/main" val="3071561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B7989B-53D8-48A7-B7E8-BE2CCA494CEC}" type="datetimeFigureOut">
              <a:rPr lang="en-US" smtClean="0"/>
              <a:pPr/>
              <a:t>5/5/2020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29973E-3EC4-4BF1-A393-C1074864C788}" type="slidenum">
              <a:rPr lang="en-US" smtClean="0"/>
              <a:pPr/>
              <a:t>‹#›</a:t>
            </a:fld>
            <a:endParaRPr lang="en-US"/>
          </a:p>
        </p:txBody>
      </p:sp>
    </p:spTree>
    <p:extLst>
      <p:ext uri="{BB962C8B-B14F-4D97-AF65-F5344CB8AC3E}">
        <p14:creationId xmlns:p14="http://schemas.microsoft.com/office/powerpoint/2010/main" val="1202811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AB7989B-53D8-48A7-B7E8-BE2CCA494CEC}" type="datetimeFigureOut">
              <a:rPr lang="en-US" smtClean="0"/>
              <a:pPr/>
              <a:t>5/5/2020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29973E-3EC4-4BF1-A393-C1074864C788}" type="slidenum">
              <a:rPr lang="en-US" smtClean="0"/>
              <a:pPr/>
              <a:t>‹#›</a:t>
            </a:fld>
            <a:endParaRPr lang="en-US"/>
          </a:p>
        </p:txBody>
      </p:sp>
    </p:spTree>
    <p:extLst>
      <p:ext uri="{BB962C8B-B14F-4D97-AF65-F5344CB8AC3E}">
        <p14:creationId xmlns:p14="http://schemas.microsoft.com/office/powerpoint/2010/main" val="137792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AB7989B-53D8-48A7-B7E8-BE2CCA494CEC}" type="datetimeFigureOut">
              <a:rPr lang="en-US" smtClean="0"/>
              <a:pPr/>
              <a:t>5/5/2020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29973E-3EC4-4BF1-A393-C1074864C788}" type="slidenum">
              <a:rPr lang="en-US" smtClean="0"/>
              <a:pPr/>
              <a:t>‹#›</a:t>
            </a:fld>
            <a:endParaRPr lang="en-US"/>
          </a:p>
        </p:txBody>
      </p:sp>
    </p:spTree>
    <p:extLst>
      <p:ext uri="{BB962C8B-B14F-4D97-AF65-F5344CB8AC3E}">
        <p14:creationId xmlns:p14="http://schemas.microsoft.com/office/powerpoint/2010/main" val="2362239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AB7989B-53D8-48A7-B7E8-BE2CCA494CEC}" type="datetimeFigureOut">
              <a:rPr lang="en-US" smtClean="0"/>
              <a:pPr/>
              <a:t>5/5/2020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29973E-3EC4-4BF1-A393-C1074864C788}" type="slidenum">
              <a:rPr lang="en-US" smtClean="0"/>
              <a:pPr/>
              <a:t>‹#›</a:t>
            </a:fld>
            <a:endParaRPr lang="en-US"/>
          </a:p>
        </p:txBody>
      </p:sp>
    </p:spTree>
    <p:extLst>
      <p:ext uri="{BB962C8B-B14F-4D97-AF65-F5344CB8AC3E}">
        <p14:creationId xmlns:p14="http://schemas.microsoft.com/office/powerpoint/2010/main" val="1201919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AB7989B-53D8-48A7-B7E8-BE2CCA494CEC}" type="datetimeFigureOut">
              <a:rPr lang="en-US" smtClean="0"/>
              <a:pPr/>
              <a:t>5/5/2020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29973E-3EC4-4BF1-A393-C1074864C788}" type="slidenum">
              <a:rPr lang="en-US" smtClean="0"/>
              <a:pPr/>
              <a:t>‹#›</a:t>
            </a:fld>
            <a:endParaRPr lang="en-US"/>
          </a:p>
        </p:txBody>
      </p:sp>
    </p:spTree>
    <p:extLst>
      <p:ext uri="{BB962C8B-B14F-4D97-AF65-F5344CB8AC3E}">
        <p14:creationId xmlns:p14="http://schemas.microsoft.com/office/powerpoint/2010/main" val="2822345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B7989B-53D8-48A7-B7E8-BE2CCA494CEC}" type="datetimeFigureOut">
              <a:rPr lang="en-US" smtClean="0"/>
              <a:pPr/>
              <a:t>5/5/2020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29973E-3EC4-4BF1-A393-C1074864C788}" type="slidenum">
              <a:rPr lang="en-US" smtClean="0"/>
              <a:pPr/>
              <a:t>‹#›</a:t>
            </a:fld>
            <a:endParaRPr lang="en-US"/>
          </a:p>
        </p:txBody>
      </p:sp>
    </p:spTree>
    <p:extLst>
      <p:ext uri="{BB962C8B-B14F-4D97-AF65-F5344CB8AC3E}">
        <p14:creationId xmlns:p14="http://schemas.microsoft.com/office/powerpoint/2010/main" val="31892068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AB7989B-53D8-48A7-B7E8-BE2CCA494CEC}" type="datetimeFigureOut">
              <a:rPr lang="en-US" smtClean="0"/>
              <a:pPr/>
              <a:t>5/5/2020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29973E-3EC4-4BF1-A393-C1074864C788}" type="slidenum">
              <a:rPr lang="en-US" smtClean="0"/>
              <a:pPr/>
              <a:t>‹#›</a:t>
            </a:fld>
            <a:endParaRPr lang="en-US"/>
          </a:p>
        </p:txBody>
      </p:sp>
    </p:spTree>
    <p:extLst>
      <p:ext uri="{BB962C8B-B14F-4D97-AF65-F5344CB8AC3E}">
        <p14:creationId xmlns:p14="http://schemas.microsoft.com/office/powerpoint/2010/main" val="1798705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AB7989B-53D8-48A7-B7E8-BE2CCA494CEC}" type="datetimeFigureOut">
              <a:rPr lang="en-US" smtClean="0"/>
              <a:pPr/>
              <a:t>5/5/2020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29973E-3EC4-4BF1-A393-C1074864C788}" type="slidenum">
              <a:rPr lang="en-US" smtClean="0"/>
              <a:pPr/>
              <a:t>‹#›</a:t>
            </a:fld>
            <a:endParaRPr lang="en-US"/>
          </a:p>
        </p:txBody>
      </p:sp>
    </p:spTree>
    <p:extLst>
      <p:ext uri="{BB962C8B-B14F-4D97-AF65-F5344CB8AC3E}">
        <p14:creationId xmlns:p14="http://schemas.microsoft.com/office/powerpoint/2010/main" val="3633747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B7989B-53D8-48A7-B7E8-BE2CCA494CEC}" type="datetimeFigureOut">
              <a:rPr lang="en-US" smtClean="0"/>
              <a:pPr/>
              <a:t>5/5/2020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29973E-3EC4-4BF1-A393-C1074864C788}" type="slidenum">
              <a:rPr lang="en-US" smtClean="0"/>
              <a:pPr/>
              <a:t>‹#›</a:t>
            </a:fld>
            <a:endParaRPr lang="en-US"/>
          </a:p>
        </p:txBody>
      </p:sp>
    </p:spTree>
    <p:extLst>
      <p:ext uri="{BB962C8B-B14F-4D97-AF65-F5344CB8AC3E}">
        <p14:creationId xmlns:p14="http://schemas.microsoft.com/office/powerpoint/2010/main" val="408811518"/>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27000">
              <a:schemeClr val="bg2">
                <a:tint val="97000"/>
                <a:hueMod val="142000"/>
                <a:satMod val="200000"/>
                <a:lumMod val="118000"/>
              </a:schemeClr>
            </a:gs>
            <a:gs pos="42000">
              <a:srgbClr val="DE0000"/>
            </a:gs>
          </a:gsLst>
          <a:lin ang="17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74595" y="239150"/>
            <a:ext cx="9364394" cy="2264899"/>
          </a:xfrm>
        </p:spPr>
        <p:txBody>
          <a:bodyPr>
            <a:normAutofit/>
          </a:bodyPr>
          <a:lstStyle/>
          <a:p>
            <a:r>
              <a:rPr lang="en-US" b="1" i="1" dirty="0">
                <a:solidFill>
                  <a:schemeClr val="bg1"/>
                </a:solidFill>
              </a:rPr>
              <a:t>SPECIAL OLYMPICS GEORGIA</a:t>
            </a:r>
            <a:br>
              <a:rPr lang="en-US" b="1" i="1" dirty="0">
                <a:solidFill>
                  <a:schemeClr val="bg1"/>
                </a:solidFill>
              </a:rPr>
            </a:br>
            <a:r>
              <a:rPr lang="en-US" b="1" i="1" dirty="0">
                <a:solidFill>
                  <a:schemeClr val="bg1"/>
                </a:solidFill>
              </a:rPr>
              <a:t>VOLUNTEER ORIENTATION</a:t>
            </a:r>
          </a:p>
        </p:txBody>
      </p:sp>
      <p:sp>
        <p:nvSpPr>
          <p:cNvPr id="3" name="Subtitle 2"/>
          <p:cNvSpPr>
            <a:spLocks noGrp="1"/>
          </p:cNvSpPr>
          <p:nvPr>
            <p:ph type="subTitle" idx="1"/>
          </p:nvPr>
        </p:nvSpPr>
        <p:spPr>
          <a:xfrm>
            <a:off x="2629340" y="2912722"/>
            <a:ext cx="9209649" cy="1335721"/>
          </a:xfrm>
        </p:spPr>
        <p:txBody>
          <a:bodyPr>
            <a:normAutofit/>
          </a:bodyPr>
          <a:lstStyle/>
          <a:p>
            <a:r>
              <a:rPr lang="en-US" sz="3600" b="1" i="1" dirty="0">
                <a:solidFill>
                  <a:schemeClr val="bg1"/>
                </a:solidFill>
              </a:rPr>
              <a:t>STATE HORSE SHOW</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4320" y="5513770"/>
            <a:ext cx="4400550" cy="1344230"/>
          </a:xfrm>
          <a:prstGeom prst="rect">
            <a:avLst/>
          </a:prstGeom>
        </p:spPr>
      </p:pic>
    </p:spTree>
    <p:extLst>
      <p:ext uri="{BB962C8B-B14F-4D97-AF65-F5344CB8AC3E}">
        <p14:creationId xmlns:p14="http://schemas.microsoft.com/office/powerpoint/2010/main" val="555140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ATHLETE ESCORTS</a:t>
            </a: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4940300" y="2609725"/>
            <a:ext cx="5959764" cy="1569660"/>
          </a:xfrm>
          <a:prstGeom prst="rect">
            <a:avLst/>
          </a:prstGeom>
        </p:spPr>
        <p:txBody>
          <a:bodyPr wrap="square">
            <a:spAutoFit/>
          </a:bodyPr>
          <a:lstStyle/>
          <a:p>
            <a:pPr marL="285750" indent="-285750">
              <a:buFont typeface="Arial" panose="020B0604020202020204" pitchFamily="34" charset="0"/>
              <a:buChar char="•"/>
            </a:pPr>
            <a:r>
              <a:rPr lang="en-US" altLang="en-US" sz="2400" dirty="0"/>
              <a:t>Escort athletes to awards area</a:t>
            </a:r>
          </a:p>
          <a:p>
            <a:endParaRPr lang="en-US" altLang="en-US" sz="2400" dirty="0"/>
          </a:p>
          <a:p>
            <a:pPr marL="285750" indent="-285750">
              <a:buFont typeface="Arial" panose="020B0604020202020204" pitchFamily="34" charset="0"/>
              <a:buChar char="•"/>
            </a:pPr>
            <a:r>
              <a:rPr lang="en-US" altLang="en-US" sz="2400" dirty="0"/>
              <a:t>Makes sure that athletes are present to receive awards</a:t>
            </a:r>
          </a:p>
        </p:txBody>
      </p:sp>
      <p:pic>
        <p:nvPicPr>
          <p:cNvPr id="6" name="Picture 5">
            <a:extLst>
              <a:ext uri="{FF2B5EF4-FFF2-40B4-BE49-F238E27FC236}">
                <a16:creationId xmlns:a16="http://schemas.microsoft.com/office/drawing/2014/main" id="{77F80783-938E-44C2-ABD9-5E11DE4FB5D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2267" y="1895590"/>
            <a:ext cx="2688533" cy="2374598"/>
          </a:xfrm>
          <a:prstGeom prst="rect">
            <a:avLst/>
          </a:prstGeom>
        </p:spPr>
      </p:pic>
    </p:spTree>
    <p:extLst>
      <p:ext uri="{BB962C8B-B14F-4D97-AF65-F5344CB8AC3E}">
        <p14:creationId xmlns:p14="http://schemas.microsoft.com/office/powerpoint/2010/main" val="38467129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AWARDS VOLUNTEERS</a:t>
            </a: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1013252" y="2252295"/>
            <a:ext cx="8946078" cy="1938992"/>
          </a:xfrm>
          <a:prstGeom prst="rect">
            <a:avLst/>
          </a:prstGeom>
        </p:spPr>
        <p:txBody>
          <a:bodyPr wrap="square">
            <a:spAutoFit/>
          </a:bodyPr>
          <a:lstStyle/>
          <a:p>
            <a:pPr marL="285750" indent="-285750">
              <a:buFont typeface="Arial" panose="020B0604020202020204" pitchFamily="34" charset="0"/>
              <a:buChar char="•"/>
            </a:pPr>
            <a:r>
              <a:rPr lang="en-US" altLang="en-US" sz="2400" dirty="0"/>
              <a:t>Volunteers assist with:</a:t>
            </a:r>
          </a:p>
          <a:p>
            <a:pPr marL="742950" lvl="1" indent="-285750">
              <a:buFont typeface="Arial" panose="020B0604020202020204" pitchFamily="34" charset="0"/>
              <a:buChar char="•"/>
            </a:pPr>
            <a:r>
              <a:rPr lang="en-US" altLang="en-US" sz="2400" dirty="0"/>
              <a:t>the presentation of medals and ribbons to athletes</a:t>
            </a:r>
          </a:p>
          <a:p>
            <a:pPr marL="742950" lvl="1" indent="-285750">
              <a:buFont typeface="Arial" panose="020B0604020202020204" pitchFamily="34" charset="0"/>
              <a:buChar char="•"/>
            </a:pPr>
            <a:r>
              <a:rPr lang="en-US" altLang="en-US" sz="2400" dirty="0"/>
              <a:t>announcing the winners</a:t>
            </a:r>
          </a:p>
          <a:p>
            <a:pPr marL="742950" lvl="1" indent="-285750">
              <a:buFont typeface="Arial" panose="020B0604020202020204" pitchFamily="34" charset="0"/>
              <a:buChar char="•"/>
            </a:pPr>
            <a:r>
              <a:rPr lang="en-US" altLang="en-US" sz="2400" dirty="0"/>
              <a:t>escorting athletes from arenas to the awards area</a:t>
            </a:r>
          </a:p>
          <a:p>
            <a:pPr marL="742950" lvl="1" indent="-285750">
              <a:buFont typeface="Arial" panose="020B0604020202020204" pitchFamily="34" charset="0"/>
              <a:buChar char="•"/>
            </a:pPr>
            <a:r>
              <a:rPr lang="en-US" altLang="en-US" sz="2400" dirty="0"/>
              <a:t>assisting athletes onto awards blocks</a:t>
            </a:r>
          </a:p>
        </p:txBody>
      </p:sp>
      <p:pic>
        <p:nvPicPr>
          <p:cNvPr id="7" name="Picture 6">
            <a:extLst>
              <a:ext uri="{FF2B5EF4-FFF2-40B4-BE49-F238E27FC236}">
                <a16:creationId xmlns:a16="http://schemas.microsoft.com/office/drawing/2014/main" id="{15EC68F7-AB20-4745-B2E6-76E30A37B98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22657" y="3221791"/>
            <a:ext cx="2634343" cy="3286408"/>
          </a:xfrm>
          <a:prstGeom prst="rect">
            <a:avLst/>
          </a:prstGeom>
        </p:spPr>
      </p:pic>
    </p:spTree>
    <p:extLst>
      <p:ext uri="{BB962C8B-B14F-4D97-AF65-F5344CB8AC3E}">
        <p14:creationId xmlns:p14="http://schemas.microsoft.com/office/powerpoint/2010/main" val="38658091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OLYMPIC TOWN VOLUNTEER POSITIONS</a:t>
            </a: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3511138" y="2246414"/>
            <a:ext cx="7152904" cy="3046988"/>
          </a:xfrm>
          <a:prstGeom prst="rect">
            <a:avLst/>
          </a:prstGeom>
        </p:spPr>
        <p:txBody>
          <a:bodyPr wrap="square">
            <a:spAutoFit/>
          </a:bodyPr>
          <a:lstStyle/>
          <a:p>
            <a:pPr marL="342900" indent="-342900">
              <a:buFont typeface="Arial" panose="020B0604020202020204" pitchFamily="34" charset="0"/>
              <a:buChar char="•"/>
            </a:pPr>
            <a:r>
              <a:rPr lang="en-US" altLang="en-US" sz="2400" dirty="0"/>
              <a:t>Olympic Town takes place on Saturday during competition.</a:t>
            </a:r>
          </a:p>
          <a:p>
            <a:pPr marL="342900" indent="-342900">
              <a:buFont typeface="Arial" panose="020B0604020202020204" pitchFamily="34" charset="0"/>
              <a:buChar char="•"/>
            </a:pPr>
            <a:r>
              <a:rPr lang="en-US" altLang="en-US" sz="2400" dirty="0"/>
              <a:t>Olympic Town is a carnival type setting in which athletes can play games, make crafts, watch movies when they are not competing.</a:t>
            </a:r>
          </a:p>
          <a:p>
            <a:pPr marL="342900" indent="-342900">
              <a:buFont typeface="Arial" panose="020B0604020202020204" pitchFamily="34" charset="0"/>
              <a:buChar char="•"/>
            </a:pPr>
            <a:r>
              <a:rPr lang="en-US" altLang="en-US" sz="2400" dirty="0"/>
              <a:t>Volunteers assist athletes with games or with making crafts</a:t>
            </a:r>
          </a:p>
          <a:p>
            <a:pPr marL="342900" indent="-342900">
              <a:buFont typeface="Arial" panose="020B0604020202020204" pitchFamily="34" charset="0"/>
              <a:buChar char="•"/>
            </a:pPr>
            <a:r>
              <a:rPr lang="en-US" altLang="en-US" sz="2400" dirty="0"/>
              <a:t>Monitors athletes and tables</a:t>
            </a:r>
          </a:p>
        </p:txBody>
      </p:sp>
    </p:spTree>
    <p:extLst>
      <p:ext uri="{BB962C8B-B14F-4D97-AF65-F5344CB8AC3E}">
        <p14:creationId xmlns:p14="http://schemas.microsoft.com/office/powerpoint/2010/main" val="27432587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OEPNING CEREMONY</a:t>
            </a:r>
            <a:br>
              <a:rPr lang="en-US" b="1" i="1" dirty="0"/>
            </a:br>
            <a:r>
              <a:rPr lang="en-US" b="1" i="1" dirty="0"/>
              <a:t>VOLUNTEER POSITIONS</a:t>
            </a: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3222665" y="2805816"/>
            <a:ext cx="6856021" cy="1938992"/>
          </a:xfrm>
          <a:prstGeom prst="rect">
            <a:avLst/>
          </a:prstGeom>
        </p:spPr>
        <p:txBody>
          <a:bodyPr wrap="square">
            <a:spAutoFit/>
          </a:bodyPr>
          <a:lstStyle/>
          <a:p>
            <a:pPr marL="342900" indent="-342900">
              <a:buFont typeface="Arial" panose="020B0604020202020204" pitchFamily="34" charset="0"/>
              <a:buChar char="•"/>
            </a:pPr>
            <a:r>
              <a:rPr lang="en-US" altLang="en-US" sz="2400" dirty="0"/>
              <a:t>Opening Ceremony will take place Friday evening</a:t>
            </a:r>
          </a:p>
          <a:p>
            <a:pPr marL="342900" indent="-342900">
              <a:buFont typeface="Arial" panose="020B0604020202020204" pitchFamily="34" charset="0"/>
              <a:buChar char="•"/>
            </a:pPr>
            <a:r>
              <a:rPr lang="en-US" altLang="en-US" sz="2400" dirty="0"/>
              <a:t>Volunteers are needed to assist with</a:t>
            </a:r>
          </a:p>
          <a:p>
            <a:pPr marL="800100" lvl="1" indent="-342900">
              <a:buFont typeface="Arial" panose="020B0604020202020204" pitchFamily="34" charset="0"/>
              <a:buChar char="•"/>
            </a:pPr>
            <a:r>
              <a:rPr lang="en-US" altLang="en-US" sz="2400" dirty="0"/>
              <a:t>handing out program books</a:t>
            </a:r>
          </a:p>
          <a:p>
            <a:pPr marL="800100" lvl="1" indent="-342900">
              <a:buFont typeface="Arial" panose="020B0604020202020204" pitchFamily="34" charset="0"/>
              <a:buChar char="•"/>
            </a:pPr>
            <a:r>
              <a:rPr lang="en-US" altLang="en-US" sz="2400" dirty="0"/>
              <a:t>escorting attendees</a:t>
            </a:r>
          </a:p>
          <a:p>
            <a:pPr marL="800100" lvl="1" indent="-342900">
              <a:buFont typeface="Arial" panose="020B0604020202020204" pitchFamily="34" charset="0"/>
              <a:buChar char="•"/>
            </a:pPr>
            <a:r>
              <a:rPr lang="en-US" altLang="en-US" sz="2400" dirty="0"/>
              <a:t>lining up athletes for the athlete parade</a:t>
            </a:r>
          </a:p>
        </p:txBody>
      </p:sp>
    </p:spTree>
    <p:extLst>
      <p:ext uri="{BB962C8B-B14F-4D97-AF65-F5344CB8AC3E}">
        <p14:creationId xmlns:p14="http://schemas.microsoft.com/office/powerpoint/2010/main" val="2021173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VICTORY DANCE</a:t>
            </a:r>
            <a:br>
              <a:rPr lang="en-US" b="1" i="1" dirty="0"/>
            </a:br>
            <a:r>
              <a:rPr lang="en-US" b="1" i="1" dirty="0"/>
              <a:t>VOLUNTEER POSITIONS</a:t>
            </a: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3273465" y="2767716"/>
            <a:ext cx="7292935" cy="1938992"/>
          </a:xfrm>
          <a:prstGeom prst="rect">
            <a:avLst/>
          </a:prstGeom>
        </p:spPr>
        <p:txBody>
          <a:bodyPr wrap="square">
            <a:spAutoFit/>
          </a:bodyPr>
          <a:lstStyle/>
          <a:p>
            <a:pPr marL="342900" indent="-342900">
              <a:buFont typeface="Arial" panose="020B0604020202020204" pitchFamily="34" charset="0"/>
              <a:buChar char="•"/>
            </a:pPr>
            <a:r>
              <a:rPr lang="en-US" altLang="en-US" sz="2400" dirty="0"/>
              <a:t>The Victory Dance will take place Saturday evening</a:t>
            </a:r>
          </a:p>
          <a:p>
            <a:pPr marL="342900" indent="-342900">
              <a:buFont typeface="Arial" panose="020B0604020202020204" pitchFamily="34" charset="0"/>
              <a:buChar char="•"/>
            </a:pPr>
            <a:r>
              <a:rPr lang="en-US" altLang="en-US" sz="2400" dirty="0"/>
              <a:t>Volunteers are needed to assist with</a:t>
            </a:r>
          </a:p>
          <a:p>
            <a:pPr marL="800100" lvl="1" indent="-342900">
              <a:buFont typeface="Arial" panose="020B0604020202020204" pitchFamily="34" charset="0"/>
              <a:buChar char="•"/>
            </a:pPr>
            <a:r>
              <a:rPr lang="en-US" altLang="en-US" sz="2400" dirty="0"/>
              <a:t>crowd control</a:t>
            </a:r>
          </a:p>
          <a:p>
            <a:pPr marL="800100" lvl="1" indent="-342900">
              <a:buFont typeface="Arial" panose="020B0604020202020204" pitchFamily="34" charset="0"/>
              <a:buChar char="•"/>
            </a:pPr>
            <a:r>
              <a:rPr lang="en-US" altLang="en-US" sz="2400" dirty="0"/>
              <a:t>serving snacks and drinks</a:t>
            </a:r>
          </a:p>
          <a:p>
            <a:pPr marL="800100" lvl="1" indent="-342900">
              <a:buFont typeface="Arial" panose="020B0604020202020204" pitchFamily="34" charset="0"/>
              <a:buChar char="•"/>
            </a:pPr>
            <a:r>
              <a:rPr lang="en-US" altLang="en-US" sz="2400" dirty="0"/>
              <a:t>clean up </a:t>
            </a:r>
          </a:p>
        </p:txBody>
      </p:sp>
    </p:spTree>
    <p:extLst>
      <p:ext uri="{BB962C8B-B14F-4D97-AF65-F5344CB8AC3E}">
        <p14:creationId xmlns:p14="http://schemas.microsoft.com/office/powerpoint/2010/main" val="3679700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EXPECTATIONS WHILE WORKING</a:t>
            </a:r>
            <a:br>
              <a:rPr lang="en-US" b="1" i="1" dirty="0"/>
            </a:br>
            <a:r>
              <a:rPr lang="en-US" b="1" i="1" dirty="0"/>
              <a:t>WITH ATHLETES</a:t>
            </a: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2335480" y="1935180"/>
            <a:ext cx="8696696" cy="4247317"/>
          </a:xfrm>
          <a:prstGeom prst="rect">
            <a:avLst/>
          </a:prstGeom>
        </p:spPr>
        <p:txBody>
          <a:bodyPr wrap="square">
            <a:spAutoFit/>
          </a:bodyPr>
          <a:lstStyle/>
          <a:p>
            <a:r>
              <a:rPr lang="en-US" altLang="en-US" dirty="0"/>
              <a:t>One of the biggest questions that new volunteers have is how to work with our athletes. If you are a new volunteer, here a few things to keep in mind:</a:t>
            </a:r>
          </a:p>
          <a:p>
            <a:pPr marL="742950" lvl="1" indent="-285750">
              <a:buFont typeface="Arial" panose="020B0604020202020204" pitchFamily="34" charset="0"/>
              <a:buChar char="•"/>
            </a:pPr>
            <a:r>
              <a:rPr lang="en-US" altLang="en-US" dirty="0"/>
              <a:t>Special Olympics offers competitions to children AND adults, so don’t assume that an athlete is a child. Make sure to talk to athletes like adults and with respect.</a:t>
            </a:r>
          </a:p>
          <a:p>
            <a:pPr marL="742950" lvl="1" indent="-285750">
              <a:buFont typeface="Arial" panose="020B0604020202020204" pitchFamily="34" charset="0"/>
              <a:buChar char="•"/>
            </a:pPr>
            <a:r>
              <a:rPr lang="en-US" altLang="en-US" dirty="0"/>
              <a:t>Many athletes like to hug, shake hands, give high fines, etc. You may reciprocate if the athlete initiates it and you are comfortable with that.</a:t>
            </a:r>
          </a:p>
          <a:p>
            <a:pPr marL="742950" lvl="1" indent="-285750">
              <a:buFont typeface="Arial" panose="020B0604020202020204" pitchFamily="34" charset="0"/>
              <a:buChar char="•"/>
            </a:pPr>
            <a:r>
              <a:rPr lang="en-US" altLang="en-US" dirty="0"/>
              <a:t>Some athletes are in wheelchairs – do not lean on their chairs.</a:t>
            </a:r>
          </a:p>
          <a:p>
            <a:pPr marL="742950" lvl="1" indent="-285750">
              <a:buFont typeface="Arial" panose="020B0604020202020204" pitchFamily="34" charset="0"/>
              <a:buChar char="•"/>
            </a:pPr>
            <a:r>
              <a:rPr lang="en-US" altLang="en-US" dirty="0"/>
              <a:t>Some athletes have speech impediments. If you cannot understand an athlete, ask them to repeat themselves or ask a coach or one of the athlete’s teammates to help you to understand. </a:t>
            </a:r>
          </a:p>
          <a:p>
            <a:pPr marL="742950" lvl="1" indent="-285750">
              <a:buFont typeface="Arial" panose="020B0604020202020204" pitchFamily="34" charset="0"/>
              <a:buChar char="•"/>
            </a:pPr>
            <a:r>
              <a:rPr lang="en-US" altLang="en-US" dirty="0"/>
              <a:t>There are some athletes that salivate excessively, are very stiff, or have other symptoms associated with their disability. Please do not stare.</a:t>
            </a:r>
          </a:p>
          <a:p>
            <a:pPr marL="742950" lvl="1" indent="-285750">
              <a:buFont typeface="Arial" panose="020B0604020202020204" pitchFamily="34" charset="0"/>
              <a:buChar char="•"/>
            </a:pPr>
            <a:r>
              <a:rPr lang="en-US" altLang="en-US" dirty="0"/>
              <a:t>Remember that respect of the dignity and effort of the athletes is the priority at Special Olympics. Pity is not part of the game.</a:t>
            </a:r>
          </a:p>
        </p:txBody>
      </p:sp>
    </p:spTree>
    <p:extLst>
      <p:ext uri="{BB962C8B-B14F-4D97-AF65-F5344CB8AC3E}">
        <p14:creationId xmlns:p14="http://schemas.microsoft.com/office/powerpoint/2010/main" val="33777632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GENERAL GUIDELINES </a:t>
            </a:r>
            <a:br>
              <a:rPr lang="en-US" b="1" i="1" dirty="0"/>
            </a:br>
            <a:r>
              <a:rPr lang="en-US" b="1" i="1" dirty="0"/>
              <a:t>VOLUNTEER BEHAVIOR</a:t>
            </a: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2941121" y="2064121"/>
            <a:ext cx="7972303" cy="3970318"/>
          </a:xfrm>
          <a:prstGeom prst="rect">
            <a:avLst/>
          </a:prstGeom>
        </p:spPr>
        <p:txBody>
          <a:bodyPr wrap="square">
            <a:spAutoFit/>
          </a:bodyPr>
          <a:lstStyle/>
          <a:p>
            <a:pPr marL="285750" indent="-285750">
              <a:buFont typeface="Arial" panose="020B0604020202020204" pitchFamily="34" charset="0"/>
              <a:buChar char="•"/>
            </a:pPr>
            <a:r>
              <a:rPr lang="en-US" altLang="en-US" dirty="0"/>
              <a:t>Volunteers may hug an athlete only when the athlete initiates the hug</a:t>
            </a:r>
          </a:p>
          <a:p>
            <a:pPr marL="285750" indent="-285750">
              <a:buFont typeface="Arial" panose="020B0604020202020204" pitchFamily="34" charset="0"/>
              <a:buChar char="•"/>
            </a:pPr>
            <a:r>
              <a:rPr lang="en-US" altLang="en-US" dirty="0"/>
              <a:t>Volunteers should not disrupt competitions in any way</a:t>
            </a:r>
          </a:p>
          <a:p>
            <a:pPr marL="285750" indent="-285750">
              <a:buFont typeface="Arial" panose="020B0604020202020204" pitchFamily="34" charset="0"/>
              <a:buChar char="•"/>
            </a:pPr>
            <a:r>
              <a:rPr lang="en-US" altLang="en-US" dirty="0"/>
              <a:t>Volunteers should encourage, not coach, the athletes</a:t>
            </a:r>
          </a:p>
          <a:p>
            <a:pPr marL="285750" indent="-285750">
              <a:buFont typeface="Arial" panose="020B0604020202020204" pitchFamily="34" charset="0"/>
              <a:buChar char="•"/>
            </a:pPr>
            <a:r>
              <a:rPr lang="en-US" altLang="en-US" dirty="0"/>
              <a:t>Volunteers should be friendly, not threatening or harassing to other volunteers or staff</a:t>
            </a:r>
          </a:p>
          <a:p>
            <a:pPr marL="285750" indent="-285750">
              <a:buFont typeface="Arial" panose="020B0604020202020204" pitchFamily="34" charset="0"/>
              <a:buChar char="•"/>
            </a:pPr>
            <a:r>
              <a:rPr lang="en-US" altLang="en-US" dirty="0"/>
              <a:t>All equipment, banners, t-shirts, and other materials used during competition is the property of SOGA or participating agencies. Please do not take any of these items including the blue volunteer bibs, which must be returned to volunteer registration when you have completed your assignment.</a:t>
            </a:r>
          </a:p>
          <a:p>
            <a:pPr marL="285750" indent="-285750">
              <a:buFont typeface="Arial" panose="020B0604020202020204" pitchFamily="34" charset="0"/>
              <a:buChar char="•"/>
            </a:pPr>
            <a:r>
              <a:rPr lang="en-US" altLang="en-US" dirty="0"/>
              <a:t>A situation may arise that causes a delay in competition. Please be patient and understand that the SOGA staff is doing all they can to resolve any issues so that competition can continue. During any downtime, get to know the athletes.</a:t>
            </a:r>
          </a:p>
          <a:p>
            <a:pPr marL="285750" indent="-285750">
              <a:buFont typeface="Arial" panose="020B0604020202020204" pitchFamily="34" charset="0"/>
              <a:buChar char="•"/>
            </a:pPr>
            <a:r>
              <a:rPr lang="en-US" altLang="en-US" dirty="0"/>
              <a:t>And above all else, HAVE FUN!</a:t>
            </a:r>
          </a:p>
        </p:txBody>
      </p:sp>
      <p:pic>
        <p:nvPicPr>
          <p:cNvPr id="6" name="Picture 5">
            <a:extLst>
              <a:ext uri="{FF2B5EF4-FFF2-40B4-BE49-F238E27FC236}">
                <a16:creationId xmlns:a16="http://schemas.microsoft.com/office/drawing/2014/main" id="{55F4C86C-A6EE-4E8E-B252-1C36511C58F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8997" y="736270"/>
            <a:ext cx="1747804" cy="2618509"/>
          </a:xfrm>
          <a:prstGeom prst="rect">
            <a:avLst/>
          </a:prstGeom>
        </p:spPr>
      </p:pic>
    </p:spTree>
    <p:extLst>
      <p:ext uri="{BB962C8B-B14F-4D97-AF65-F5344CB8AC3E}">
        <p14:creationId xmlns:p14="http://schemas.microsoft.com/office/powerpoint/2010/main" val="1663412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VOLUNTEER REGISTRATION</a:t>
            </a: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2636322" y="2188213"/>
            <a:ext cx="8407730" cy="2308324"/>
          </a:xfrm>
          <a:prstGeom prst="rect">
            <a:avLst/>
          </a:prstGeom>
        </p:spPr>
        <p:txBody>
          <a:bodyPr wrap="square">
            <a:spAutoFit/>
          </a:bodyPr>
          <a:lstStyle/>
          <a:p>
            <a:pPr marL="285750" indent="-285750">
              <a:buFont typeface="Arial" panose="020B0604020202020204" pitchFamily="34" charset="0"/>
              <a:buChar char="•"/>
            </a:pPr>
            <a:r>
              <a:rPr lang="en-US" altLang="en-US" sz="2400" dirty="0"/>
              <a:t>Make sure to sign in at the volunteer registration table</a:t>
            </a:r>
          </a:p>
          <a:p>
            <a:pPr marL="285750" indent="-285750">
              <a:buFont typeface="Arial" panose="020B0604020202020204" pitchFamily="34" charset="0"/>
              <a:buChar char="•"/>
            </a:pPr>
            <a:r>
              <a:rPr lang="en-US" altLang="en-US" sz="2400" dirty="0"/>
              <a:t>BRING ID</a:t>
            </a:r>
          </a:p>
          <a:p>
            <a:pPr marL="285750" indent="-285750">
              <a:buFont typeface="Arial" panose="020B0604020202020204" pitchFamily="34" charset="0"/>
              <a:buChar char="•"/>
            </a:pPr>
            <a:r>
              <a:rPr lang="en-US" altLang="en-US" sz="2400" dirty="0"/>
              <a:t>You will receive a volunteer nametag</a:t>
            </a:r>
          </a:p>
          <a:p>
            <a:pPr marL="285750" indent="-285750">
              <a:buFont typeface="Arial" panose="020B0604020202020204" pitchFamily="34" charset="0"/>
              <a:buChar char="•"/>
            </a:pPr>
            <a:r>
              <a:rPr lang="en-US" altLang="en-US" sz="2400" dirty="0"/>
              <a:t>You will then be directed to your assigned area</a:t>
            </a:r>
          </a:p>
          <a:p>
            <a:pPr marL="285750" indent="-285750">
              <a:buFont typeface="Arial" panose="020B0604020202020204" pitchFamily="34" charset="0"/>
              <a:buChar char="•"/>
            </a:pPr>
            <a:r>
              <a:rPr lang="en-US" altLang="en-US" sz="2400" dirty="0"/>
              <a:t>Any questions, find your volunteer coordinator or a SOGA staff person</a:t>
            </a:r>
          </a:p>
        </p:txBody>
      </p:sp>
    </p:spTree>
    <p:extLst>
      <p:ext uri="{BB962C8B-B14F-4D97-AF65-F5344CB8AC3E}">
        <p14:creationId xmlns:p14="http://schemas.microsoft.com/office/powerpoint/2010/main" val="36370568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06236" y="365125"/>
            <a:ext cx="10515600" cy="1325563"/>
          </a:xfrm>
        </p:spPr>
        <p:txBody>
          <a:bodyPr/>
          <a:lstStyle/>
          <a:p>
            <a:pPr algn="ctr"/>
            <a:r>
              <a:rPr lang="en-US" b="1" i="1" dirty="0"/>
              <a:t>THINGS TO REMEMBER</a:t>
            </a: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2929248" y="1695080"/>
            <a:ext cx="9262752" cy="4524315"/>
          </a:xfrm>
          <a:prstGeom prst="rect">
            <a:avLst/>
          </a:prstGeom>
        </p:spPr>
        <p:txBody>
          <a:bodyPr wrap="square">
            <a:spAutoFit/>
          </a:bodyPr>
          <a:lstStyle/>
          <a:p>
            <a:pPr marL="285750" indent="-285750">
              <a:buFont typeface="Arial" panose="020B0604020202020204" pitchFamily="34" charset="0"/>
              <a:buChar char="•"/>
            </a:pPr>
            <a:r>
              <a:rPr lang="en-US" altLang="en-US" sz="2400" dirty="0"/>
              <a:t>Make sure to arrive at your venue on time! Be sure to provide yourself time to get parked, checked in, etc. There will be instructions given for each position and if you are not present in time, you will miss your placement. Competitions WILL start on time and all volunteers will be assigned before competition starts. If you are not present when instructions are given and volunteers are assigned, there may not be a volunteer spot for you.</a:t>
            </a:r>
          </a:p>
          <a:p>
            <a:pPr marL="285750" indent="-285750">
              <a:buFont typeface="Arial" panose="020B0604020202020204" pitchFamily="34" charset="0"/>
              <a:buChar char="•"/>
            </a:pPr>
            <a:r>
              <a:rPr lang="en-US" altLang="en-US" sz="2400" dirty="0"/>
              <a:t>Food is not provided for volunteers so please remember to eat before or after your shift. You are welcome to bring a snack with you or utilize the concession stand but you cannot stop to eat during your shift unless there is a break. </a:t>
            </a:r>
          </a:p>
          <a:p>
            <a:pPr marL="285750" indent="-285750">
              <a:buFont typeface="Arial" panose="020B0604020202020204" pitchFamily="34" charset="0"/>
              <a:buChar char="•"/>
            </a:pPr>
            <a:r>
              <a:rPr lang="en-US" altLang="en-US" sz="2400" dirty="0"/>
              <a:t>Water will be available at all venues. </a:t>
            </a:r>
          </a:p>
        </p:txBody>
      </p:sp>
    </p:spTree>
    <p:extLst>
      <p:ext uri="{BB962C8B-B14F-4D97-AF65-F5344CB8AC3E}">
        <p14:creationId xmlns:p14="http://schemas.microsoft.com/office/powerpoint/2010/main" val="2456579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79960" y="377001"/>
            <a:ext cx="10515600" cy="1325563"/>
          </a:xfrm>
        </p:spPr>
        <p:txBody>
          <a:bodyPr/>
          <a:lstStyle/>
          <a:p>
            <a:pPr algn="ctr"/>
            <a:r>
              <a:rPr lang="en-US" b="1" i="1" dirty="0"/>
              <a:t>THINGS TO REMEMBER CONT’D</a:t>
            </a: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2802578" y="1892568"/>
            <a:ext cx="9262752" cy="3785652"/>
          </a:xfrm>
          <a:prstGeom prst="rect">
            <a:avLst/>
          </a:prstGeom>
        </p:spPr>
        <p:txBody>
          <a:bodyPr wrap="square">
            <a:spAutoFit/>
          </a:bodyPr>
          <a:lstStyle/>
          <a:p>
            <a:pPr marL="285750" indent="-285750">
              <a:buFont typeface="Arial" panose="020B0604020202020204" pitchFamily="34" charset="0"/>
              <a:buChar char="•"/>
            </a:pPr>
            <a:r>
              <a:rPr lang="en-US" altLang="en-US" sz="2400" dirty="0"/>
              <a:t>You are responsible for your personal possessions. </a:t>
            </a:r>
          </a:p>
          <a:p>
            <a:pPr marL="285750" indent="-285750">
              <a:buFont typeface="Arial" panose="020B0604020202020204" pitchFamily="34" charset="0"/>
              <a:buChar char="•"/>
            </a:pPr>
            <a:r>
              <a:rPr lang="en-US" altLang="en-US" sz="2400" dirty="0"/>
              <a:t>Check weather reports and dress appropriately &amp; comfortably (t-shirt, tennis shoes, boots, etc.) This is a Horse Show, so there is a possibility of dust &amp; dirt</a:t>
            </a:r>
          </a:p>
          <a:p>
            <a:pPr marL="285750" indent="-285750">
              <a:buFont typeface="Arial" panose="020B0604020202020204" pitchFamily="34" charset="0"/>
              <a:buChar char="•"/>
            </a:pPr>
            <a:r>
              <a:rPr lang="en-US" altLang="en-US" sz="2400" dirty="0"/>
              <a:t>Competition goes on rain or shine so please plan on volunteering even if it rains. In cases of extreme weather, competitions may be delayed slightly. The Show will go on!</a:t>
            </a:r>
          </a:p>
          <a:p>
            <a:pPr marL="285750" indent="-285750">
              <a:buFont typeface="Arial" panose="020B0604020202020204" pitchFamily="34" charset="0"/>
              <a:buChar char="•"/>
            </a:pPr>
            <a:r>
              <a:rPr lang="en-US" altLang="en-US" sz="2400" dirty="0"/>
              <a:t>Make sure to stay for your ENTIRE shift. Interruptions can cause major delays in competition. You are a vital part of how well the competitions run.</a:t>
            </a:r>
          </a:p>
        </p:txBody>
      </p:sp>
    </p:spTree>
    <p:extLst>
      <p:ext uri="{BB962C8B-B14F-4D97-AF65-F5344CB8AC3E}">
        <p14:creationId xmlns:p14="http://schemas.microsoft.com/office/powerpoint/2010/main" val="25840637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OUR MISSION</a:t>
            </a: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TextBox 2"/>
          <p:cNvSpPr txBox="1"/>
          <p:nvPr/>
        </p:nvSpPr>
        <p:spPr>
          <a:xfrm>
            <a:off x="2600696" y="2208119"/>
            <a:ext cx="8003969" cy="2954655"/>
          </a:xfrm>
          <a:prstGeom prst="rect">
            <a:avLst/>
          </a:prstGeom>
          <a:noFill/>
        </p:spPr>
        <p:txBody>
          <a:bodyPr wrap="square" rtlCol="0">
            <a:spAutoFit/>
          </a:bodyPr>
          <a:lstStyle/>
          <a:p>
            <a:r>
              <a:rPr lang="en-US" altLang="en-US" sz="2400" dirty="0"/>
              <a:t>To provide year-round sports training and athletic competition in a variety of Olympic-type sports for all children and adults with intellectual disabilities, giving them continuing opportunities to develop physical fitness, demonstrate courage, experience joy, and participate in the sharing of gifts, skills, and friendship with their families, other Special Olympic athletes, and the community.</a:t>
            </a:r>
          </a:p>
          <a:p>
            <a:endParaRPr lang="en-US" dirty="0"/>
          </a:p>
        </p:txBody>
      </p:sp>
    </p:spTree>
    <p:extLst>
      <p:ext uri="{BB962C8B-B14F-4D97-AF65-F5344CB8AC3E}">
        <p14:creationId xmlns:p14="http://schemas.microsoft.com/office/powerpoint/2010/main" val="27479000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74644" y="1338903"/>
            <a:ext cx="10657114" cy="2283071"/>
          </a:xfrm>
        </p:spPr>
        <p:txBody>
          <a:bodyPr>
            <a:noAutofit/>
          </a:bodyPr>
          <a:lstStyle/>
          <a:p>
            <a:pPr algn="ctr"/>
            <a:r>
              <a:rPr lang="en-US" sz="3200" b="1" i="1" dirty="0"/>
              <a:t>THANK YOU SO MUCH </a:t>
            </a:r>
            <a:br>
              <a:rPr lang="en-US" sz="3200" b="1" i="1" dirty="0"/>
            </a:br>
            <a:r>
              <a:rPr lang="en-US" sz="3200" b="1" i="1" dirty="0"/>
              <a:t>FOR VOLUNTEERING AT OUR </a:t>
            </a:r>
            <a:br>
              <a:rPr lang="en-US" sz="3200" b="1" i="1" dirty="0"/>
            </a:br>
            <a:r>
              <a:rPr lang="en-US" sz="3200" b="1" i="1" dirty="0"/>
              <a:t>STATE HORSE SHOW!!</a:t>
            </a:r>
            <a:br>
              <a:rPr lang="en-US" sz="3200" b="1" i="1" dirty="0"/>
            </a:br>
            <a:r>
              <a:rPr lang="en-US" sz="3200" b="1" i="1" dirty="0"/>
              <a:t>WE WOULD NOT BE ABLE TO PROVIDE </a:t>
            </a:r>
            <a:br>
              <a:rPr lang="en-US" sz="3200" b="1" i="1" dirty="0"/>
            </a:br>
            <a:r>
              <a:rPr lang="en-US" sz="3200" b="1" i="1" dirty="0"/>
              <a:t>QUALITY EVENTS FOR OUR ATHLETES </a:t>
            </a:r>
            <a:br>
              <a:rPr lang="en-US" sz="3200" b="1" i="1" dirty="0"/>
            </a:br>
            <a:r>
              <a:rPr lang="en-US" sz="3200" b="1" i="1" dirty="0"/>
              <a:t>IF IT WASN’T FOR YOU!</a:t>
            </a: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TextBox 2"/>
          <p:cNvSpPr txBox="1"/>
          <p:nvPr/>
        </p:nvSpPr>
        <p:spPr>
          <a:xfrm>
            <a:off x="3828136" y="4444391"/>
            <a:ext cx="5477789" cy="923330"/>
          </a:xfrm>
          <a:prstGeom prst="rect">
            <a:avLst/>
          </a:prstGeom>
          <a:noFill/>
        </p:spPr>
        <p:txBody>
          <a:bodyPr wrap="square" rtlCol="0">
            <a:spAutoFit/>
          </a:bodyPr>
          <a:lstStyle/>
          <a:p>
            <a:r>
              <a:rPr lang="en-US" dirty="0"/>
              <a:t>For questions or concerns, please contact</a:t>
            </a:r>
          </a:p>
          <a:p>
            <a:r>
              <a:rPr lang="en-US" dirty="0"/>
              <a:t>Hannah Creasey, Volunteer and Program Manager</a:t>
            </a:r>
          </a:p>
          <a:p>
            <a:r>
              <a:rPr lang="en-US" dirty="0"/>
              <a:t>770-414-9390 ext. </a:t>
            </a:r>
            <a:r>
              <a:rPr lang="en-US"/>
              <a:t>1103</a:t>
            </a:r>
            <a:endParaRPr lang="en-US" dirty="0"/>
          </a:p>
        </p:txBody>
      </p:sp>
      <p:sp>
        <p:nvSpPr>
          <p:cNvPr id="6" name="Subtitle 2"/>
          <p:cNvSpPr txBox="1">
            <a:spLocks/>
          </p:cNvSpPr>
          <p:nvPr/>
        </p:nvSpPr>
        <p:spPr>
          <a:xfrm>
            <a:off x="4721431" y="6190139"/>
            <a:ext cx="9209649" cy="133572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800" b="1" i="1" dirty="0"/>
              <a:t>BE A FAN. BRING OUT THE CHAMPION IN EVERYONE.</a:t>
            </a:r>
            <a:r>
              <a:rPr lang="en-US" sz="1800" b="1" i="1" dirty="0">
                <a:solidFill>
                  <a:schemeClr val="bg1"/>
                </a:solidFill>
              </a:rPr>
              <a:t>.</a:t>
            </a:r>
          </a:p>
        </p:txBody>
      </p:sp>
    </p:spTree>
    <p:extLst>
      <p:ext uri="{BB962C8B-B14F-4D97-AF65-F5344CB8AC3E}">
        <p14:creationId xmlns:p14="http://schemas.microsoft.com/office/powerpoint/2010/main" val="125211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STATE HORSE SHOW</a:t>
            </a: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TextBox 2"/>
          <p:cNvSpPr txBox="1"/>
          <p:nvPr/>
        </p:nvSpPr>
        <p:spPr>
          <a:xfrm>
            <a:off x="3796146" y="1846284"/>
            <a:ext cx="7773554" cy="4678204"/>
          </a:xfrm>
          <a:prstGeom prst="rect">
            <a:avLst/>
          </a:prstGeom>
          <a:noFill/>
        </p:spPr>
        <p:txBody>
          <a:bodyPr wrap="square" rtlCol="0">
            <a:spAutoFit/>
          </a:bodyPr>
          <a:lstStyle/>
          <a:p>
            <a:pPr marL="285750" indent="-285750">
              <a:buFont typeface="Arial" panose="020B0604020202020204" pitchFamily="34" charset="0"/>
              <a:buChar char="•"/>
            </a:pPr>
            <a:r>
              <a:rPr lang="en-US" altLang="en-US" sz="2000" dirty="0"/>
              <a:t>Over 250 Special Olympics athletes, 50 Unified Partners, and 90 coaches from around the state head to Gainesville in October to compete. </a:t>
            </a:r>
          </a:p>
          <a:p>
            <a:pPr marL="285750" indent="-285750">
              <a:buFont typeface="Arial" panose="020B0604020202020204" pitchFamily="34" charset="0"/>
              <a:buChar char="•"/>
            </a:pPr>
            <a:r>
              <a:rPr lang="en-US" altLang="en-US" sz="2000" dirty="0"/>
              <a:t>Over 100 volunteers will be on hand the weekend of the tournament.</a:t>
            </a:r>
          </a:p>
          <a:p>
            <a:pPr marL="285750" indent="-285750">
              <a:buFont typeface="Arial" panose="020B0604020202020204" pitchFamily="34" charset="0"/>
              <a:buChar char="•"/>
            </a:pPr>
            <a:r>
              <a:rPr lang="en-US" altLang="en-US" sz="2000" dirty="0"/>
              <a:t>Competition begins on Friday and ends Sunday with the Opening Ceremony Friday evening and the Victory Dance Saturday evening.</a:t>
            </a:r>
          </a:p>
          <a:p>
            <a:pPr marL="285750" indent="-285750">
              <a:buFont typeface="Arial" panose="020B0604020202020204" pitchFamily="34" charset="0"/>
              <a:buChar char="•"/>
            </a:pPr>
            <a:r>
              <a:rPr lang="en-US" altLang="en-US" sz="2000" dirty="0"/>
              <a:t>Held each year in Gainesville, GA at the Chicopee Woods Agricultural Center</a:t>
            </a:r>
          </a:p>
          <a:p>
            <a:pPr marL="285750" indent="-285750">
              <a:buFont typeface="Arial" panose="020B0604020202020204" pitchFamily="34" charset="0"/>
              <a:buChar char="•"/>
            </a:pPr>
            <a:r>
              <a:rPr lang="en-US" altLang="en-US" sz="2000" dirty="0"/>
              <a:t>Athletes of all ages can compete in the Horse Show.</a:t>
            </a:r>
          </a:p>
          <a:p>
            <a:pPr marL="285750" indent="-285750">
              <a:buFont typeface="Arial" panose="020B0604020202020204" pitchFamily="34" charset="0"/>
              <a:buChar char="•"/>
            </a:pPr>
            <a:r>
              <a:rPr lang="en-US" altLang="en-US" sz="2000" dirty="0"/>
              <a:t>Unlike most Special Olympic sports, athletes are </a:t>
            </a:r>
            <a:r>
              <a:rPr lang="en-US" altLang="en-US" sz="2000" dirty="0" err="1"/>
              <a:t>divisioned</a:t>
            </a:r>
            <a:r>
              <a:rPr lang="en-US" altLang="en-US" sz="2000" dirty="0"/>
              <a:t> based on ability and not separated by gender or age.</a:t>
            </a:r>
          </a:p>
          <a:p>
            <a:pPr marL="285750" indent="-285750">
              <a:buFont typeface="Arial" panose="020B0604020202020204" pitchFamily="34" charset="0"/>
              <a:buChar char="•"/>
            </a:pPr>
            <a:r>
              <a:rPr lang="en-US" altLang="en-US" sz="2000" dirty="0"/>
              <a:t>This is truly one of Special Olympics Georgia’s most unique and exciting event!</a:t>
            </a:r>
          </a:p>
          <a:p>
            <a:endParaRPr lang="en-US" dirty="0"/>
          </a:p>
        </p:txBody>
      </p:sp>
      <p:pic>
        <p:nvPicPr>
          <p:cNvPr id="6" name="Picture 5">
            <a:extLst>
              <a:ext uri="{FF2B5EF4-FFF2-40B4-BE49-F238E27FC236}">
                <a16:creationId xmlns:a16="http://schemas.microsoft.com/office/drawing/2014/main" id="{0AF343E2-B60E-49C6-979D-B953867A03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9932" y="1247418"/>
            <a:ext cx="2498711" cy="2498711"/>
          </a:xfrm>
          <a:prstGeom prst="rect">
            <a:avLst/>
          </a:prstGeom>
        </p:spPr>
      </p:pic>
    </p:spTree>
    <p:extLst>
      <p:ext uri="{BB962C8B-B14F-4D97-AF65-F5344CB8AC3E}">
        <p14:creationId xmlns:p14="http://schemas.microsoft.com/office/powerpoint/2010/main" val="2575438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EVENTS</a:t>
            </a: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TextBox 3"/>
          <p:cNvSpPr txBox="1"/>
          <p:nvPr/>
        </p:nvSpPr>
        <p:spPr>
          <a:xfrm>
            <a:off x="3126826" y="1921649"/>
            <a:ext cx="4556509" cy="3416320"/>
          </a:xfrm>
          <a:prstGeom prst="rect">
            <a:avLst/>
          </a:prstGeom>
          <a:noFill/>
        </p:spPr>
        <p:txBody>
          <a:bodyPr wrap="square" rtlCol="0">
            <a:spAutoFit/>
          </a:bodyPr>
          <a:lstStyle/>
          <a:p>
            <a:pPr marL="342900" indent="-342900">
              <a:buFont typeface="Arial" panose="020B0604020202020204" pitchFamily="34" charset="0"/>
              <a:buChar char="•"/>
            </a:pPr>
            <a:r>
              <a:rPr lang="en-US" altLang="en-US" sz="2400" dirty="0"/>
              <a:t>Western Riding</a:t>
            </a:r>
          </a:p>
          <a:p>
            <a:pPr marL="342900" indent="-342900">
              <a:buFont typeface="Arial" panose="020B0604020202020204" pitchFamily="34" charset="0"/>
              <a:buChar char="•"/>
            </a:pPr>
            <a:r>
              <a:rPr lang="en-US" altLang="en-US" sz="2400" dirty="0"/>
              <a:t>Dressage</a:t>
            </a:r>
          </a:p>
          <a:p>
            <a:pPr marL="342900" indent="-342900">
              <a:buFont typeface="Arial" panose="020B0604020202020204" pitchFamily="34" charset="0"/>
              <a:buChar char="•"/>
            </a:pPr>
            <a:r>
              <a:rPr lang="en-US" altLang="en-US" sz="2400" dirty="0"/>
              <a:t>Showmanship</a:t>
            </a:r>
          </a:p>
          <a:p>
            <a:pPr marL="342900" indent="-342900">
              <a:buFont typeface="Arial" panose="020B0604020202020204" pitchFamily="34" charset="0"/>
              <a:buChar char="•"/>
            </a:pPr>
            <a:r>
              <a:rPr lang="en-US" altLang="en-US" sz="2400" dirty="0"/>
              <a:t>English Equitation</a:t>
            </a:r>
          </a:p>
          <a:p>
            <a:pPr marL="342900" indent="-342900">
              <a:buFont typeface="Arial" panose="020B0604020202020204" pitchFamily="34" charset="0"/>
              <a:buChar char="•"/>
            </a:pPr>
            <a:r>
              <a:rPr lang="en-US" altLang="en-US" sz="2400" dirty="0"/>
              <a:t>Horsemanship</a:t>
            </a:r>
          </a:p>
          <a:p>
            <a:pPr marL="342900" indent="-342900">
              <a:buFont typeface="Arial" panose="020B0604020202020204" pitchFamily="34" charset="0"/>
              <a:buChar char="•"/>
            </a:pPr>
            <a:r>
              <a:rPr lang="en-US" altLang="en-US" sz="2400" dirty="0"/>
              <a:t>Working Trails</a:t>
            </a:r>
          </a:p>
          <a:p>
            <a:pPr marL="342900" indent="-342900">
              <a:buFont typeface="Arial" panose="020B0604020202020204" pitchFamily="34" charset="0"/>
              <a:buChar char="•"/>
            </a:pPr>
            <a:r>
              <a:rPr lang="en-US" altLang="en-US" sz="2400" dirty="0"/>
              <a:t>Unified Drill</a:t>
            </a:r>
          </a:p>
          <a:p>
            <a:pPr marL="342900" indent="-342900">
              <a:buFont typeface="Arial" panose="020B0604020202020204" pitchFamily="34" charset="0"/>
              <a:buChar char="•"/>
            </a:pPr>
            <a:r>
              <a:rPr lang="en-US" altLang="en-US" sz="2400" dirty="0"/>
              <a:t>Opening Ceremony </a:t>
            </a:r>
          </a:p>
          <a:p>
            <a:pPr marL="342900" indent="-342900">
              <a:buFont typeface="Arial" panose="020B0604020202020204" pitchFamily="34" charset="0"/>
              <a:buChar char="•"/>
            </a:pPr>
            <a:r>
              <a:rPr lang="en-US" altLang="en-US" sz="2400" dirty="0"/>
              <a:t>Victory Dance</a:t>
            </a:r>
          </a:p>
        </p:txBody>
      </p:sp>
      <p:pic>
        <p:nvPicPr>
          <p:cNvPr id="7" name="Picture 6">
            <a:extLst>
              <a:ext uri="{FF2B5EF4-FFF2-40B4-BE49-F238E27FC236}">
                <a16:creationId xmlns:a16="http://schemas.microsoft.com/office/drawing/2014/main" id="{DF69B41C-27E5-4223-AF17-49F8B9C73E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15982" y="1769730"/>
            <a:ext cx="2014736" cy="3606800"/>
          </a:xfrm>
          <a:prstGeom prst="rect">
            <a:avLst/>
          </a:prstGeom>
        </p:spPr>
      </p:pic>
    </p:spTree>
    <p:extLst>
      <p:ext uri="{BB962C8B-B14F-4D97-AF65-F5344CB8AC3E}">
        <p14:creationId xmlns:p14="http://schemas.microsoft.com/office/powerpoint/2010/main" val="27704233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OFFICIAL RULES</a:t>
            </a: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2608283" y="1779588"/>
            <a:ext cx="9087592" cy="4708981"/>
          </a:xfrm>
          <a:prstGeom prst="rect">
            <a:avLst/>
          </a:prstGeom>
        </p:spPr>
        <p:txBody>
          <a:bodyPr wrap="square">
            <a:spAutoFit/>
          </a:bodyPr>
          <a:lstStyle/>
          <a:p>
            <a:pPr marL="342900" indent="-342900">
              <a:buFont typeface="Arial" panose="020B0604020202020204" pitchFamily="34" charset="0"/>
              <a:buChar char="•"/>
              <a:defRPr/>
            </a:pPr>
            <a:r>
              <a:rPr lang="en-US" sz="2000" dirty="0"/>
              <a:t>Clothing of the riders must be neat with appropriate footwear; all athletes must wear helmets.</a:t>
            </a:r>
          </a:p>
          <a:p>
            <a:pPr marL="342900" indent="-342900">
              <a:buFont typeface="Arial" panose="020B0604020202020204" pitchFamily="34" charset="0"/>
              <a:buChar char="•"/>
              <a:defRPr/>
            </a:pPr>
            <a:r>
              <a:rPr lang="en-US" sz="2000" dirty="0"/>
              <a:t>Coaches may not act as horse handlers, side walkers, or spotters for their own athletes while the athlete is being judged.</a:t>
            </a:r>
          </a:p>
          <a:p>
            <a:pPr marL="342900" indent="-342900">
              <a:buFont typeface="Arial" panose="020B0604020202020204" pitchFamily="34" charset="0"/>
              <a:buChar char="•"/>
              <a:defRPr/>
            </a:pPr>
            <a:r>
              <a:rPr lang="en-US" sz="2000" dirty="0"/>
              <a:t>Side walkers may not give verbal commands or extra physical prompting except in emergency situations.</a:t>
            </a:r>
          </a:p>
          <a:p>
            <a:pPr marL="342900" lvl="1" indent="-342900">
              <a:buClr>
                <a:schemeClr val="tx2"/>
              </a:buClr>
              <a:buFont typeface="Arial" panose="020B0604020202020204" pitchFamily="34" charset="0"/>
              <a:buChar char="•"/>
              <a:defRPr/>
            </a:pPr>
            <a:r>
              <a:rPr lang="en-US" sz="2000" dirty="0"/>
              <a:t>Performance of the horse is not considered more important than the method used in obtaining them.</a:t>
            </a:r>
          </a:p>
          <a:p>
            <a:pPr marL="342900" indent="-342900">
              <a:buFont typeface="Arial" panose="020B0604020202020204" pitchFamily="34" charset="0"/>
              <a:buChar char="•"/>
              <a:defRPr/>
            </a:pPr>
            <a:r>
              <a:rPr lang="en-US" sz="2000" dirty="0"/>
              <a:t>Judging is based on the following</a:t>
            </a:r>
          </a:p>
          <a:p>
            <a:pPr marL="742950" lvl="1" indent="-285750">
              <a:buFont typeface="Arial" panose="020B0604020202020204" pitchFamily="34" charset="0"/>
              <a:buChar char="•"/>
              <a:defRPr/>
            </a:pPr>
            <a:r>
              <a:rPr lang="en-US" sz="2000" dirty="0"/>
              <a:t>riders balance</a:t>
            </a:r>
          </a:p>
          <a:p>
            <a:pPr marL="742950" lvl="1" indent="-285750">
              <a:buFont typeface="Arial" panose="020B0604020202020204" pitchFamily="34" charset="0"/>
              <a:buChar char="•"/>
              <a:defRPr/>
            </a:pPr>
            <a:r>
              <a:rPr lang="en-US" sz="2000" dirty="0"/>
              <a:t>riders seat</a:t>
            </a:r>
          </a:p>
          <a:p>
            <a:pPr marL="742950" lvl="1" indent="-285750">
              <a:buFont typeface="Arial" panose="020B0604020202020204" pitchFamily="34" charset="0"/>
              <a:buChar char="•"/>
              <a:defRPr/>
            </a:pPr>
            <a:r>
              <a:rPr lang="en-US" sz="2000" dirty="0"/>
              <a:t>use of aids</a:t>
            </a:r>
          </a:p>
          <a:p>
            <a:pPr marL="742950" lvl="1" indent="-285750">
              <a:buFont typeface="Arial" panose="020B0604020202020204" pitchFamily="34" charset="0"/>
              <a:buChar char="•"/>
              <a:defRPr/>
            </a:pPr>
            <a:r>
              <a:rPr lang="en-US" sz="2000" dirty="0"/>
              <a:t>ability to follow directions</a:t>
            </a:r>
          </a:p>
          <a:p>
            <a:pPr marL="742950" lvl="1" indent="-285750">
              <a:buFont typeface="Arial" panose="020B0604020202020204" pitchFamily="34" charset="0"/>
              <a:buChar char="•"/>
              <a:defRPr/>
            </a:pPr>
            <a:r>
              <a:rPr lang="en-US" sz="2000" dirty="0"/>
              <a:t>ring etiquette and safety</a:t>
            </a:r>
          </a:p>
          <a:p>
            <a:pPr marL="742950" lvl="1" indent="-285750">
              <a:buFont typeface="Arial" panose="020B0604020202020204" pitchFamily="34" charset="0"/>
              <a:buChar char="•"/>
              <a:defRPr/>
            </a:pPr>
            <a:r>
              <a:rPr lang="en-US" sz="2000" dirty="0"/>
              <a:t>sportsmanlike conduct</a:t>
            </a:r>
          </a:p>
        </p:txBody>
      </p:sp>
    </p:spTree>
    <p:extLst>
      <p:ext uri="{BB962C8B-B14F-4D97-AF65-F5344CB8AC3E}">
        <p14:creationId xmlns:p14="http://schemas.microsoft.com/office/powerpoint/2010/main" val="181755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VOLUNTEER POSITIONS</a:t>
            </a: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2673927" y="2189451"/>
            <a:ext cx="8542317" cy="3046988"/>
          </a:xfrm>
          <a:prstGeom prst="rect">
            <a:avLst/>
          </a:prstGeom>
        </p:spPr>
        <p:txBody>
          <a:bodyPr wrap="square">
            <a:spAutoFit/>
          </a:bodyPr>
          <a:lstStyle/>
          <a:p>
            <a:pPr marL="342900" indent="-342900">
              <a:buFont typeface="Arial" panose="020B0604020202020204" pitchFamily="34" charset="0"/>
              <a:buChar char="•"/>
            </a:pPr>
            <a:r>
              <a:rPr lang="en-US" altLang="en-US" sz="2400" dirty="0"/>
              <a:t>Gate Keepers</a:t>
            </a:r>
          </a:p>
          <a:p>
            <a:pPr marL="342900" indent="-342900">
              <a:buFont typeface="Arial" panose="020B0604020202020204" pitchFamily="34" charset="0"/>
              <a:buChar char="•"/>
            </a:pPr>
            <a:r>
              <a:rPr lang="en-US" altLang="en-US" sz="2400" dirty="0"/>
              <a:t>Score Sheet Runners</a:t>
            </a:r>
          </a:p>
          <a:p>
            <a:pPr marL="342900" indent="-342900">
              <a:buFont typeface="Arial" panose="020B0604020202020204" pitchFamily="34" charset="0"/>
              <a:buChar char="•"/>
            </a:pPr>
            <a:r>
              <a:rPr lang="en-US" altLang="en-US" sz="2400" dirty="0"/>
              <a:t>Athlete Escorts</a:t>
            </a:r>
          </a:p>
          <a:p>
            <a:pPr marL="342900" indent="-342900">
              <a:buFont typeface="Arial" panose="020B0604020202020204" pitchFamily="34" charset="0"/>
              <a:buChar char="•"/>
            </a:pPr>
            <a:r>
              <a:rPr lang="en-US" altLang="en-US" sz="2400" dirty="0"/>
              <a:t>Announcers</a:t>
            </a:r>
          </a:p>
          <a:p>
            <a:pPr marL="342900" indent="-342900">
              <a:buFont typeface="Arial" panose="020B0604020202020204" pitchFamily="34" charset="0"/>
              <a:buChar char="•"/>
            </a:pPr>
            <a:r>
              <a:rPr lang="en-US" altLang="en-US" sz="2400" dirty="0"/>
              <a:t>Awards</a:t>
            </a:r>
          </a:p>
          <a:p>
            <a:pPr marL="342900" indent="-342900">
              <a:buFont typeface="Arial" panose="020B0604020202020204" pitchFamily="34" charset="0"/>
              <a:buChar char="•"/>
            </a:pPr>
            <a:r>
              <a:rPr lang="en-US" altLang="en-US" sz="2400" dirty="0"/>
              <a:t>Olympic Town</a:t>
            </a:r>
          </a:p>
          <a:p>
            <a:pPr marL="342900" indent="-342900">
              <a:buFont typeface="Arial" panose="020B0604020202020204" pitchFamily="34" charset="0"/>
              <a:buChar char="•"/>
            </a:pPr>
            <a:r>
              <a:rPr lang="en-US" altLang="en-US" sz="2400" dirty="0"/>
              <a:t>Opening Ceremony</a:t>
            </a:r>
          </a:p>
          <a:p>
            <a:pPr marL="342900" indent="-342900">
              <a:buFont typeface="Arial" panose="020B0604020202020204" pitchFamily="34" charset="0"/>
              <a:buChar char="•"/>
            </a:pPr>
            <a:r>
              <a:rPr lang="en-US" altLang="en-US" sz="2400" dirty="0"/>
              <a:t>Victory Dance</a:t>
            </a:r>
          </a:p>
        </p:txBody>
      </p:sp>
      <p:pic>
        <p:nvPicPr>
          <p:cNvPr id="6" name="Picture 5">
            <a:extLst>
              <a:ext uri="{FF2B5EF4-FFF2-40B4-BE49-F238E27FC236}">
                <a16:creationId xmlns:a16="http://schemas.microsoft.com/office/drawing/2014/main" id="{105444DE-8E4A-419E-9159-701B4696293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01977" y="2131909"/>
            <a:ext cx="3008923" cy="3162072"/>
          </a:xfrm>
          <a:prstGeom prst="rect">
            <a:avLst/>
          </a:prstGeom>
        </p:spPr>
      </p:pic>
    </p:spTree>
    <p:extLst>
      <p:ext uri="{BB962C8B-B14F-4D97-AF65-F5344CB8AC3E}">
        <p14:creationId xmlns:p14="http://schemas.microsoft.com/office/powerpoint/2010/main" val="41191420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GATE KEEPERS</a:t>
            </a: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2786742" y="2434335"/>
            <a:ext cx="7627917" cy="3046988"/>
          </a:xfrm>
          <a:prstGeom prst="rect">
            <a:avLst/>
          </a:prstGeom>
        </p:spPr>
        <p:txBody>
          <a:bodyPr wrap="square">
            <a:spAutoFit/>
          </a:bodyPr>
          <a:lstStyle/>
          <a:p>
            <a:pPr marL="342900" indent="-342900">
              <a:buFont typeface="Arial" panose="020B0604020202020204" pitchFamily="34" charset="0"/>
              <a:buChar char="•"/>
            </a:pPr>
            <a:r>
              <a:rPr lang="en-US" altLang="en-US" sz="2400" dirty="0"/>
              <a:t>Monitor gates making sure no one enters or exits from gates during a competition.</a:t>
            </a:r>
          </a:p>
          <a:p>
            <a:endParaRPr lang="en-US" altLang="en-US" sz="2400" dirty="0"/>
          </a:p>
          <a:p>
            <a:pPr marL="342900" indent="-342900">
              <a:buFont typeface="Arial" panose="020B0604020202020204" pitchFamily="34" charset="0"/>
              <a:buChar char="•"/>
            </a:pPr>
            <a:r>
              <a:rPr lang="en-US" altLang="en-US" sz="2400" dirty="0"/>
              <a:t>Open and close gates for athletes on their horses.</a:t>
            </a:r>
          </a:p>
          <a:p>
            <a:endParaRPr lang="en-US" altLang="en-US" sz="2400" dirty="0"/>
          </a:p>
          <a:p>
            <a:pPr marL="342900" indent="-342900">
              <a:buFont typeface="Arial" panose="020B0604020202020204" pitchFamily="34" charset="0"/>
              <a:buChar char="•"/>
            </a:pPr>
            <a:r>
              <a:rPr lang="en-US" altLang="en-US" sz="2400" dirty="0"/>
              <a:t>Makes sure only appropriate individuals enter arenas.</a:t>
            </a:r>
          </a:p>
          <a:p>
            <a:pPr marL="342900" indent="-342900">
              <a:buFont typeface="Arial" panose="020B0604020202020204" pitchFamily="34" charset="0"/>
              <a:buChar char="•"/>
            </a:pPr>
            <a:endParaRPr lang="en-US" altLang="en-US" sz="2400" dirty="0"/>
          </a:p>
          <a:p>
            <a:pPr marL="342900" indent="-342900">
              <a:buFont typeface="Arial" panose="020B0604020202020204" pitchFamily="34" charset="0"/>
              <a:buChar char="•"/>
            </a:pPr>
            <a:r>
              <a:rPr lang="en-US" altLang="en-US" sz="2400" dirty="0"/>
              <a:t>Assist with staging next class to enter arena</a:t>
            </a:r>
          </a:p>
        </p:txBody>
      </p:sp>
    </p:spTree>
    <p:extLst>
      <p:ext uri="{BB962C8B-B14F-4D97-AF65-F5344CB8AC3E}">
        <p14:creationId xmlns:p14="http://schemas.microsoft.com/office/powerpoint/2010/main" val="2177667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5641" y="365125"/>
            <a:ext cx="10878787" cy="1325563"/>
          </a:xfrm>
        </p:spPr>
        <p:txBody>
          <a:bodyPr/>
          <a:lstStyle/>
          <a:p>
            <a:pPr algn="ctr"/>
            <a:r>
              <a:rPr lang="en-US" b="1" i="1" dirty="0"/>
              <a:t>SCORESHEET RUNNERS</a:t>
            </a: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2277093" y="2385328"/>
            <a:ext cx="8637319" cy="2308324"/>
          </a:xfrm>
          <a:prstGeom prst="rect">
            <a:avLst/>
          </a:prstGeom>
        </p:spPr>
        <p:txBody>
          <a:bodyPr wrap="square">
            <a:spAutoFit/>
          </a:bodyPr>
          <a:lstStyle/>
          <a:p>
            <a:endParaRPr lang="en-US" altLang="en-US" sz="2400" dirty="0"/>
          </a:p>
          <a:p>
            <a:pPr marL="342900" indent="-342900">
              <a:buFont typeface="Arial" panose="020B0604020202020204" pitchFamily="34" charset="0"/>
              <a:buChar char="•"/>
            </a:pPr>
            <a:r>
              <a:rPr lang="en-US" altLang="en-US" sz="2400" dirty="0"/>
              <a:t>Takes score sheet to awards area after it has scores have been tallied</a:t>
            </a:r>
          </a:p>
          <a:p>
            <a:pPr marL="342900" indent="-342900">
              <a:buFont typeface="Arial" panose="020B0604020202020204" pitchFamily="34" charset="0"/>
              <a:buChar char="•"/>
            </a:pPr>
            <a:endParaRPr lang="en-US" altLang="en-US" sz="2400" dirty="0"/>
          </a:p>
          <a:p>
            <a:pPr marL="342900" indent="-342900">
              <a:buFont typeface="Arial" panose="020B0604020202020204" pitchFamily="34" charset="0"/>
              <a:buChar char="•"/>
            </a:pPr>
            <a:r>
              <a:rPr lang="en-US" altLang="en-US" sz="2400" dirty="0"/>
              <a:t>Assist judges for any communication to GOC</a:t>
            </a:r>
          </a:p>
          <a:p>
            <a:pPr marL="342900" indent="-342900"/>
            <a:endParaRPr lang="en-US" altLang="en-US" sz="2400" dirty="0"/>
          </a:p>
        </p:txBody>
      </p:sp>
    </p:spTree>
    <p:extLst>
      <p:ext uri="{BB962C8B-B14F-4D97-AF65-F5344CB8AC3E}">
        <p14:creationId xmlns:p14="http://schemas.microsoft.com/office/powerpoint/2010/main" val="3022214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ANNOUNCERS</a:t>
            </a: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3500251" y="2696480"/>
            <a:ext cx="9041082" cy="1200329"/>
          </a:xfrm>
          <a:prstGeom prst="rect">
            <a:avLst/>
          </a:prstGeom>
        </p:spPr>
        <p:txBody>
          <a:bodyPr wrap="square">
            <a:spAutoFit/>
          </a:bodyPr>
          <a:lstStyle/>
          <a:p>
            <a:pPr marL="342900" indent="-342900">
              <a:buFont typeface="Arial" panose="020B0604020202020204" pitchFamily="34" charset="0"/>
              <a:buChar char="•"/>
            </a:pPr>
            <a:r>
              <a:rPr lang="en-US" altLang="en-US" sz="2400" dirty="0"/>
              <a:t>Announces athletes who are competing</a:t>
            </a:r>
          </a:p>
          <a:p>
            <a:endParaRPr lang="en-US" altLang="en-US" sz="2400" dirty="0"/>
          </a:p>
          <a:p>
            <a:pPr marL="342900" indent="-342900">
              <a:buFont typeface="Arial" panose="020B0604020202020204" pitchFamily="34" charset="0"/>
              <a:buChar char="•"/>
            </a:pPr>
            <a:r>
              <a:rPr lang="en-US" altLang="en-US" sz="2400" dirty="0"/>
              <a:t>Announces awards placements</a:t>
            </a:r>
          </a:p>
        </p:txBody>
      </p:sp>
    </p:spTree>
    <p:extLst>
      <p:ext uri="{BB962C8B-B14F-4D97-AF65-F5344CB8AC3E}">
        <p14:creationId xmlns:p14="http://schemas.microsoft.com/office/powerpoint/2010/main" val="309739330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1">
      <a:majorFont>
        <a:latin typeface="Candara"/>
        <a:ea typeface=""/>
        <a:cs typeface=""/>
      </a:majorFont>
      <a:minorFont>
        <a:latin typeface="Candar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684</TotalTime>
  <Words>1105</Words>
  <Application>Microsoft Office PowerPoint</Application>
  <PresentationFormat>Widescreen</PresentationFormat>
  <Paragraphs>123</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Candara</vt:lpstr>
      <vt:lpstr>Office Theme</vt:lpstr>
      <vt:lpstr>SPECIAL OLYMPICS GEORGIA VOLUNTEER ORIENTATION</vt:lpstr>
      <vt:lpstr>OUR MISSION</vt:lpstr>
      <vt:lpstr>STATE HORSE SHOW</vt:lpstr>
      <vt:lpstr>EVENTS</vt:lpstr>
      <vt:lpstr>OFFICIAL RULES</vt:lpstr>
      <vt:lpstr>VOLUNTEER POSITIONS</vt:lpstr>
      <vt:lpstr>GATE KEEPERS</vt:lpstr>
      <vt:lpstr>SCORESHEET RUNNERS</vt:lpstr>
      <vt:lpstr>ANNOUNCERS</vt:lpstr>
      <vt:lpstr>ATHLETE ESCORTS</vt:lpstr>
      <vt:lpstr>AWARDS VOLUNTEERS</vt:lpstr>
      <vt:lpstr>OLYMPIC TOWN VOLUNTEER POSITIONS</vt:lpstr>
      <vt:lpstr>OEPNING CEREMONY VOLUNTEER POSITIONS</vt:lpstr>
      <vt:lpstr>VICTORY DANCE VOLUNTEER POSITIONS</vt:lpstr>
      <vt:lpstr>EXPECTATIONS WHILE WORKING WITH ATHLETES</vt:lpstr>
      <vt:lpstr>GENERAL GUIDELINES  VOLUNTEER BEHAVIOR</vt:lpstr>
      <vt:lpstr>VOLUNTEER REGISTRATION</vt:lpstr>
      <vt:lpstr>THINGS TO REMEMBER</vt:lpstr>
      <vt:lpstr>THINGS TO REMEMBER CONT’D</vt:lpstr>
      <vt:lpstr>THANK YOU SO MUCH  FOR VOLUNTEERING AT OUR  STATE HORSE SHOW!! WE WOULD NOT BE ABLE TO PROVIDE  QUALITY EVENTS FOR OUR ATHLETES  IF IT WASN’T FOR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VOLUNTEER ORIENTATION</dc:title>
  <dc:creator>Liz Smith</dc:creator>
  <cp:lastModifiedBy>Liz Smith</cp:lastModifiedBy>
  <cp:revision>47</cp:revision>
  <dcterms:created xsi:type="dcterms:W3CDTF">2017-07-28T14:55:14Z</dcterms:created>
  <dcterms:modified xsi:type="dcterms:W3CDTF">2020-05-05T17:47:54Z</dcterms:modified>
</cp:coreProperties>
</file>