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sldIdLst>
    <p:sldId id="256" r:id="rId2"/>
    <p:sldId id="266" r:id="rId3"/>
    <p:sldId id="267" r:id="rId4"/>
    <p:sldId id="276" r:id="rId5"/>
    <p:sldId id="269" r:id="rId6"/>
    <p:sldId id="268" r:id="rId7"/>
    <p:sldId id="275" r:id="rId8"/>
    <p:sldId id="270" r:id="rId9"/>
    <p:sldId id="271" r:id="rId10"/>
    <p:sldId id="272" r:id="rId11"/>
    <p:sldId id="273" r:id="rId12"/>
    <p:sldId id="277" r:id="rId13"/>
    <p:sldId id="274"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55853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66851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07156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2811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3779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36223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B7989B-53D8-48A7-B7E8-BE2CCA494CEC}" type="datetimeFigureOut">
              <a:rPr lang="en-US" smtClean="0"/>
              <a:t>5/5/2020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191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B7989B-53D8-48A7-B7E8-BE2CCA494CEC}" type="datetimeFigureOut">
              <a:rPr lang="en-US" smtClean="0"/>
              <a:t>5/5/2020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82234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B7989B-53D8-48A7-B7E8-BE2CCA494CEC}" type="datetimeFigureOut">
              <a:rPr lang="en-US" smtClean="0"/>
              <a:t>5/5/2020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189206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798705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63374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7989B-53D8-48A7-B7E8-BE2CCA494CEC}" type="datetimeFigureOut">
              <a:rPr lang="en-US" smtClean="0"/>
              <a:t>5/5/2020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973E-3EC4-4BF1-A393-C1074864C788}" type="slidenum">
              <a:rPr lang="en-US" smtClean="0"/>
              <a:t>‹#›</a:t>
            </a:fld>
            <a:endParaRPr lang="en-US"/>
          </a:p>
        </p:txBody>
      </p:sp>
    </p:spTree>
    <p:extLst>
      <p:ext uri="{BB962C8B-B14F-4D97-AF65-F5344CB8AC3E}">
        <p14:creationId xmlns:p14="http://schemas.microsoft.com/office/powerpoint/2010/main" val="408811518"/>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learn@specialolympics.org"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hyperlink" Target="mailto:Courtney.payne@specialolympicsga.org" TargetMode="External"/><Relationship Id="rId4" Type="http://schemas.openxmlformats.org/officeDocument/2006/relationships/hyperlink" Target="http://www.verifiedvolunteers.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7000">
              <a:schemeClr val="bg2">
                <a:tint val="97000"/>
                <a:hueMod val="142000"/>
                <a:satMod val="200000"/>
                <a:lumMod val="118000"/>
              </a:schemeClr>
            </a:gs>
            <a:gs pos="42000">
              <a:srgbClr val="DE0000"/>
            </a:gs>
          </a:gsLst>
          <a:lin ang="17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74595" y="239150"/>
            <a:ext cx="9364394" cy="2264899"/>
          </a:xfrm>
        </p:spPr>
        <p:txBody>
          <a:bodyPr>
            <a:normAutofit/>
          </a:bodyPr>
          <a:lstStyle/>
          <a:p>
            <a:r>
              <a:rPr lang="en-US" b="1" i="1" dirty="0">
                <a:solidFill>
                  <a:schemeClr val="bg1"/>
                </a:solidFill>
              </a:rPr>
              <a:t>SPECIAL OLYMPICS GEORGIA</a:t>
            </a:r>
            <a:br>
              <a:rPr lang="en-US" b="1" i="1" dirty="0">
                <a:solidFill>
                  <a:schemeClr val="bg1"/>
                </a:solidFill>
              </a:rPr>
            </a:br>
            <a:r>
              <a:rPr lang="en-US" b="1" i="1" dirty="0">
                <a:solidFill>
                  <a:schemeClr val="bg1"/>
                </a:solidFill>
              </a:rPr>
              <a:t>VOLUNTEER ORIENTATION</a:t>
            </a:r>
          </a:p>
        </p:txBody>
      </p:sp>
      <p:sp>
        <p:nvSpPr>
          <p:cNvPr id="3" name="Subtitle 2"/>
          <p:cNvSpPr>
            <a:spLocks noGrp="1"/>
          </p:cNvSpPr>
          <p:nvPr>
            <p:ph type="subTitle" idx="1"/>
          </p:nvPr>
        </p:nvSpPr>
        <p:spPr>
          <a:xfrm>
            <a:off x="2629340" y="2912722"/>
            <a:ext cx="9209649" cy="1335721"/>
          </a:xfrm>
        </p:spPr>
        <p:txBody>
          <a:bodyPr>
            <a:normAutofit/>
          </a:bodyPr>
          <a:lstStyle/>
          <a:p>
            <a:r>
              <a:rPr lang="en-US" sz="3600" b="1" i="1" dirty="0">
                <a:solidFill>
                  <a:schemeClr val="bg1"/>
                </a:solidFill>
              </a:rPr>
              <a:t>GENERAL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5513770"/>
            <a:ext cx="4400550" cy="1344230"/>
          </a:xfrm>
          <a:prstGeom prst="rect">
            <a:avLst/>
          </a:prstGeom>
        </p:spPr>
      </p:pic>
    </p:spTree>
    <p:extLst>
      <p:ext uri="{BB962C8B-B14F-4D97-AF65-F5344CB8AC3E}">
        <p14:creationId xmlns:p14="http://schemas.microsoft.com/office/powerpoint/2010/main" val="55514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GENERAL GUIDELINES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EAE35906-908D-47AC-8EFF-B51C967B4967}"/>
              </a:ext>
            </a:extLst>
          </p:cNvPr>
          <p:cNvSpPr/>
          <p:nvPr/>
        </p:nvSpPr>
        <p:spPr>
          <a:xfrm>
            <a:off x="2470068" y="1607562"/>
            <a:ext cx="9096498" cy="4093428"/>
          </a:xfrm>
          <a:prstGeom prst="rect">
            <a:avLst/>
          </a:prstGeom>
        </p:spPr>
        <p:txBody>
          <a:bodyPr wrap="square">
            <a:spAutoFit/>
          </a:bodyPr>
          <a:lstStyle/>
          <a:p>
            <a:pPr marL="285750" indent="-285750">
              <a:buFont typeface="Arial" panose="020B0604020202020204" pitchFamily="34" charset="0"/>
              <a:buChar char="•"/>
            </a:pPr>
            <a:r>
              <a:rPr lang="en-US" altLang="en-US" sz="2000" dirty="0"/>
              <a:t>Volunteers may hug an athlete only when the athlete initiates the hug</a:t>
            </a:r>
          </a:p>
          <a:p>
            <a:pPr marL="285750" indent="-285750">
              <a:buFont typeface="Arial" panose="020B0604020202020204" pitchFamily="34" charset="0"/>
              <a:buChar char="•"/>
            </a:pPr>
            <a:r>
              <a:rPr lang="en-US" altLang="en-US" sz="2000" dirty="0"/>
              <a:t>Volunteers should not disrupt competitions in any way</a:t>
            </a:r>
          </a:p>
          <a:p>
            <a:pPr marL="285750" indent="-285750">
              <a:buFont typeface="Arial" panose="020B0604020202020204" pitchFamily="34" charset="0"/>
              <a:buChar char="•"/>
            </a:pPr>
            <a:r>
              <a:rPr lang="en-US" altLang="en-US" sz="2000" dirty="0"/>
              <a:t>Volunteers should encourage, not coach, the athletes</a:t>
            </a:r>
          </a:p>
          <a:p>
            <a:pPr marL="285750" indent="-285750">
              <a:buFont typeface="Arial" panose="020B0604020202020204" pitchFamily="34" charset="0"/>
              <a:buChar char="•"/>
            </a:pPr>
            <a:r>
              <a:rPr lang="en-US" altLang="en-US" sz="2000" dirty="0"/>
              <a:t>Volunteers should be friendly, not threatening or harassing to other volunteers or staff</a:t>
            </a:r>
          </a:p>
          <a:p>
            <a:pPr marL="285750" indent="-285750">
              <a:buFont typeface="Arial" panose="020B0604020202020204" pitchFamily="34" charset="0"/>
              <a:buChar char="•"/>
            </a:pPr>
            <a:r>
              <a:rPr lang="en-US" altLang="en-US" sz="2000" dirty="0"/>
              <a:t>All equipment, banners, t-shirts, and other materials used during competition is the property of SOGA or participating agencies. Please do not take any of these items including the blue volunteer bibs, which must be returned to volunteer registration when you have completed your assignment.</a:t>
            </a:r>
          </a:p>
          <a:p>
            <a:pPr marL="285750" indent="-285750">
              <a:buFont typeface="Arial" panose="020B0604020202020204" pitchFamily="34" charset="0"/>
              <a:buChar char="•"/>
            </a:pPr>
            <a:r>
              <a:rPr lang="en-US" altLang="en-US" sz="2000" dirty="0"/>
              <a:t>A situation may arise that causes a delay in competition. Please be patient and understand that the SOGA staff is doing all they can to resolve any issues so that competition can continue. During any downtime, get to know the athletes.</a:t>
            </a:r>
          </a:p>
          <a:p>
            <a:pPr marL="285750" indent="-285750">
              <a:buFont typeface="Arial" panose="020B0604020202020204" pitchFamily="34" charset="0"/>
              <a:buChar char="•"/>
            </a:pPr>
            <a:r>
              <a:rPr lang="en-US" altLang="en-US" sz="2000" dirty="0"/>
              <a:t>And above all else, HAVE FUN!</a:t>
            </a:r>
          </a:p>
        </p:txBody>
      </p:sp>
    </p:spTree>
    <p:extLst>
      <p:ext uri="{BB962C8B-B14F-4D97-AF65-F5344CB8AC3E}">
        <p14:creationId xmlns:p14="http://schemas.microsoft.com/office/powerpoint/2010/main" val="540052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WHAT TO EXPECT WHEN </a:t>
            </a:r>
            <a:br>
              <a:rPr lang="en-US" b="1" i="1" dirty="0"/>
            </a:br>
            <a:r>
              <a:rPr lang="en-US" b="1" i="1" dirty="0"/>
              <a:t>WORKING WITH ATHLETES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D33D4B66-5881-4058-8E4C-711017C023B0}"/>
              </a:ext>
            </a:extLst>
          </p:cNvPr>
          <p:cNvSpPr/>
          <p:nvPr/>
        </p:nvSpPr>
        <p:spPr>
          <a:xfrm>
            <a:off x="2930237" y="1820238"/>
            <a:ext cx="8162306" cy="4247317"/>
          </a:xfrm>
          <a:prstGeom prst="rect">
            <a:avLst/>
          </a:prstGeom>
        </p:spPr>
        <p:txBody>
          <a:bodyPr wrap="square">
            <a:spAutoFit/>
          </a:bodyPr>
          <a:lstStyle/>
          <a:p>
            <a:r>
              <a:rPr lang="en-US" altLang="en-US" dirty="0"/>
              <a:t>One of the biggest questions that new volunteers have is how to work with our athletes. If you are a new volunteer, here a few things to keep in mind:</a:t>
            </a:r>
          </a:p>
          <a:p>
            <a:pPr marL="742950" lvl="1" indent="-285750">
              <a:buFont typeface="Arial" panose="020B0604020202020204" pitchFamily="34" charset="0"/>
              <a:buChar char="•"/>
            </a:pPr>
            <a:r>
              <a:rPr lang="en-US" altLang="en-US" dirty="0"/>
              <a:t>Special Olympics offers competitions to children AND adults, so don’t assume that an athlete is a child. Make sure to talk to athletes like adults and with respect.</a:t>
            </a:r>
          </a:p>
          <a:p>
            <a:pPr marL="742950" lvl="1" indent="-285750">
              <a:buFont typeface="Arial" panose="020B0604020202020204" pitchFamily="34" charset="0"/>
              <a:buChar char="•"/>
            </a:pPr>
            <a:r>
              <a:rPr lang="en-US" altLang="en-US" dirty="0"/>
              <a:t>Many athletes like to hug, shake hands, give high fives, etc. You may reciprocate if the athlete initiates it and you are comfortable with doing so.</a:t>
            </a:r>
          </a:p>
          <a:p>
            <a:pPr marL="742950" lvl="1" indent="-285750">
              <a:buFont typeface="Arial" panose="020B0604020202020204" pitchFamily="34" charset="0"/>
              <a:buChar char="•"/>
            </a:pPr>
            <a:r>
              <a:rPr lang="en-US" altLang="en-US" dirty="0"/>
              <a:t>Some athletes are in wheelchairs – do not lean on their chairs.</a:t>
            </a:r>
          </a:p>
          <a:p>
            <a:pPr marL="742950" lvl="1" indent="-285750">
              <a:buFont typeface="Arial" panose="020B0604020202020204" pitchFamily="34" charset="0"/>
              <a:buChar char="•"/>
            </a:pPr>
            <a:r>
              <a:rPr lang="en-US" altLang="en-US" dirty="0"/>
              <a:t>Some athletes have speech impediments. If you cannot understand an athlete, ask them to repeat themselves or ask a coach or one of the athlete’s teammates to help you to understand. </a:t>
            </a:r>
          </a:p>
          <a:p>
            <a:pPr marL="742950" lvl="1" indent="-285750">
              <a:buFont typeface="Arial" panose="020B0604020202020204" pitchFamily="34" charset="0"/>
              <a:buChar char="•"/>
            </a:pPr>
            <a:r>
              <a:rPr lang="en-US" altLang="en-US" dirty="0"/>
              <a:t>There are some athletes that salivate excessively, are very stiff, or have other symptoms associated with their disability. Please do not stare.</a:t>
            </a:r>
          </a:p>
          <a:p>
            <a:pPr marL="742950" lvl="1" indent="-285750">
              <a:buFont typeface="Arial" panose="020B0604020202020204" pitchFamily="34" charset="0"/>
              <a:buChar char="•"/>
            </a:pPr>
            <a:r>
              <a:rPr lang="en-US" altLang="en-US" dirty="0"/>
              <a:t>Remember that respect of the dignity and effort of the athletes is the priority at Special Olympics. Pity is not part of the game.</a:t>
            </a:r>
          </a:p>
        </p:txBody>
      </p:sp>
      <p:pic>
        <p:nvPicPr>
          <p:cNvPr id="6" name="Picture 5">
            <a:extLst>
              <a:ext uri="{FF2B5EF4-FFF2-40B4-BE49-F238E27FC236}">
                <a16:creationId xmlns:a16="http://schemas.microsoft.com/office/drawing/2014/main" id="{9CA4960D-C5C3-458F-856A-1B0D731D7F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170" y="1027906"/>
            <a:ext cx="1473771" cy="2214749"/>
          </a:xfrm>
          <a:prstGeom prst="rect">
            <a:avLst/>
          </a:prstGeom>
        </p:spPr>
      </p:pic>
    </p:spTree>
    <p:extLst>
      <p:ext uri="{BB962C8B-B14F-4D97-AF65-F5344CB8AC3E}">
        <p14:creationId xmlns:p14="http://schemas.microsoft.com/office/powerpoint/2010/main" val="1475730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THANK YOU!!</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a:extLst>
              <a:ext uri="{FF2B5EF4-FFF2-40B4-BE49-F238E27FC236}">
                <a16:creationId xmlns:a16="http://schemas.microsoft.com/office/drawing/2014/main" id="{9F9272A9-99FA-4F60-9264-A6846E9BC903}"/>
              </a:ext>
            </a:extLst>
          </p:cNvPr>
          <p:cNvSpPr txBox="1"/>
          <p:nvPr/>
        </p:nvSpPr>
        <p:spPr>
          <a:xfrm>
            <a:off x="1475262" y="1560510"/>
            <a:ext cx="9241476" cy="2954655"/>
          </a:xfrm>
          <a:prstGeom prst="rect">
            <a:avLst/>
          </a:prstGeom>
          <a:noFill/>
        </p:spPr>
        <p:txBody>
          <a:bodyPr wrap="square" rtlCol="0">
            <a:spAutoFit/>
          </a:bodyPr>
          <a:lstStyle/>
          <a:p>
            <a:pPr algn="ctr"/>
            <a:r>
              <a:rPr lang="en-US" sz="2800" dirty="0"/>
              <a:t>Thank you so much for reaching out to volunteer with </a:t>
            </a:r>
          </a:p>
          <a:p>
            <a:pPr algn="ctr"/>
            <a:r>
              <a:rPr lang="en-US" sz="2800" dirty="0"/>
              <a:t>Special Olympics Georgia!</a:t>
            </a:r>
          </a:p>
          <a:p>
            <a:pPr algn="ctr"/>
            <a:endParaRPr lang="en-US" sz="2800" dirty="0"/>
          </a:p>
          <a:p>
            <a:pPr algn="ctr"/>
            <a:r>
              <a:rPr lang="en-US" sz="2800" dirty="0"/>
              <a:t>We are thankful that you are joining the 41,000 other volunteers in the state of Georgia. </a:t>
            </a:r>
          </a:p>
          <a:p>
            <a:pPr algn="ctr"/>
            <a:r>
              <a:rPr lang="en-US" sz="2800" dirty="0"/>
              <a:t>Our athletes cannot show their abilities without your help!</a:t>
            </a:r>
          </a:p>
          <a:p>
            <a:pPr marL="285750" indent="-285750">
              <a:buFont typeface="Arial" panose="020B0604020202020204" pitchFamily="34" charset="0"/>
              <a:buChar char="•"/>
            </a:pPr>
            <a:endParaRPr lang="en-US" dirty="0"/>
          </a:p>
        </p:txBody>
      </p:sp>
      <p:pic>
        <p:nvPicPr>
          <p:cNvPr id="6" name="Picture 5">
            <a:extLst>
              <a:ext uri="{FF2B5EF4-FFF2-40B4-BE49-F238E27FC236}">
                <a16:creationId xmlns:a16="http://schemas.microsoft.com/office/drawing/2014/main" id="{629B86A6-9BE6-4DFA-9015-644DE59AF0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6986" y="4367759"/>
            <a:ext cx="3978234" cy="2193960"/>
          </a:xfrm>
          <a:prstGeom prst="rect">
            <a:avLst/>
          </a:prstGeom>
        </p:spPr>
      </p:pic>
    </p:spTree>
    <p:extLst>
      <p:ext uri="{BB962C8B-B14F-4D97-AF65-F5344CB8AC3E}">
        <p14:creationId xmlns:p14="http://schemas.microsoft.com/office/powerpoint/2010/main" val="3245788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NEXT STEPS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a:extLst>
              <a:ext uri="{FF2B5EF4-FFF2-40B4-BE49-F238E27FC236}">
                <a16:creationId xmlns:a16="http://schemas.microsoft.com/office/drawing/2014/main" id="{9F9272A9-99FA-4F60-9264-A6846E9BC903}"/>
              </a:ext>
            </a:extLst>
          </p:cNvPr>
          <p:cNvSpPr txBox="1"/>
          <p:nvPr/>
        </p:nvSpPr>
        <p:spPr>
          <a:xfrm>
            <a:off x="1626919" y="1983180"/>
            <a:ext cx="10565081" cy="2215991"/>
          </a:xfrm>
          <a:prstGeom prst="rect">
            <a:avLst/>
          </a:prstGeom>
          <a:noFill/>
        </p:spPr>
        <p:txBody>
          <a:bodyPr wrap="square" rtlCol="0">
            <a:spAutoFit/>
          </a:bodyPr>
          <a:lstStyle/>
          <a:p>
            <a:pPr marL="285750" indent="-285750">
              <a:buFont typeface="Arial" panose="020B0604020202020204" pitchFamily="34" charset="0"/>
              <a:buChar char="•"/>
            </a:pPr>
            <a:r>
              <a:rPr lang="en-US" sz="2400" dirty="0"/>
              <a:t>Pick events to volunteer for</a:t>
            </a:r>
          </a:p>
          <a:p>
            <a:pPr marL="285750" indent="-285750">
              <a:buFont typeface="Arial" panose="020B0604020202020204" pitchFamily="34" charset="0"/>
              <a:buChar char="•"/>
            </a:pPr>
            <a:r>
              <a:rPr lang="en-US" sz="2400" dirty="0"/>
              <a:t>Take Protective Behaviors quiz online: </a:t>
            </a:r>
            <a:r>
              <a:rPr lang="en-US" sz="2400" u="sng" dirty="0">
                <a:hlinkClick r:id="rId3"/>
              </a:rPr>
              <a:t>learn@specialolympics.org</a:t>
            </a:r>
            <a:endParaRPr lang="en-US" sz="2400" dirty="0"/>
          </a:p>
          <a:p>
            <a:pPr marL="285750" indent="-285750">
              <a:buFont typeface="Arial" panose="020B0604020202020204" pitchFamily="34" charset="0"/>
              <a:buChar char="•"/>
            </a:pPr>
            <a:r>
              <a:rPr lang="en-US" sz="2400" dirty="0"/>
              <a:t>Perform Background Screen: </a:t>
            </a:r>
            <a:r>
              <a:rPr lang="en-US" sz="2400" dirty="0">
                <a:hlinkClick r:id="rId4"/>
              </a:rPr>
              <a:t>www.verifiedvolunteers.com</a:t>
            </a:r>
            <a:r>
              <a:rPr lang="en-US" sz="2400" dirty="0"/>
              <a:t> </a:t>
            </a:r>
          </a:p>
          <a:p>
            <a:pPr marL="285750" indent="-285750">
              <a:buFont typeface="Arial" panose="020B0604020202020204" pitchFamily="34" charset="0"/>
              <a:buChar char="•"/>
            </a:pPr>
            <a:r>
              <a:rPr lang="en-US" sz="2400" dirty="0"/>
              <a:t>Contact Senior Volunteer and Program Manager:</a:t>
            </a:r>
          </a:p>
          <a:p>
            <a:pPr marL="742950" lvl="1" indent="-285750">
              <a:buFont typeface="Arial" panose="020B0604020202020204" pitchFamily="34" charset="0"/>
              <a:buChar char="•"/>
            </a:pPr>
            <a:r>
              <a:rPr lang="en-US" sz="2400" dirty="0"/>
              <a:t>Courtney Payne, 229-712-9973, </a:t>
            </a:r>
            <a:r>
              <a:rPr lang="en-US" sz="2400" dirty="0">
                <a:hlinkClick r:id="rId5"/>
              </a:rPr>
              <a:t>Courtney.payne@specialolympicsga.org</a:t>
            </a:r>
            <a:endParaRPr lang="en-US" sz="2400" dirty="0"/>
          </a:p>
          <a:p>
            <a:endParaRPr lang="en-US" dirty="0"/>
          </a:p>
        </p:txBody>
      </p:sp>
    </p:spTree>
    <p:extLst>
      <p:ext uri="{BB962C8B-B14F-4D97-AF65-F5344CB8AC3E}">
        <p14:creationId xmlns:p14="http://schemas.microsoft.com/office/powerpoint/2010/main" val="4045520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MISSION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4" name="Rectangle 2051">
            <a:extLst>
              <a:ext uri="{FF2B5EF4-FFF2-40B4-BE49-F238E27FC236}">
                <a16:creationId xmlns:a16="http://schemas.microsoft.com/office/drawing/2014/main" id="{F69E87DE-CDC2-452B-97B2-601BDD1F2005}"/>
              </a:ext>
            </a:extLst>
          </p:cNvPr>
          <p:cNvSpPr txBox="1">
            <a:spLocks noChangeArrowheads="1"/>
          </p:cNvSpPr>
          <p:nvPr/>
        </p:nvSpPr>
        <p:spPr>
          <a:xfrm>
            <a:off x="2398815" y="2183780"/>
            <a:ext cx="7754588" cy="38013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a:latin typeface="+mj-lt"/>
                <a:cs typeface="Times New Roman" panose="02020603050405020304" pitchFamily="18" charset="0"/>
              </a:rPr>
              <a:t>The mission of Special Olympics Georgia is to provide year-round sports training and athletic competition in a variety of Olympics-type sports for children and adults with intellectual disabilities, giving them continuing opportunities to develop physical fitness, demonstrate courage, experience joy, and participate in the sharing of gifts, skills and friendship with their families, other Special Olympics athletes, and the community.</a:t>
            </a:r>
          </a:p>
        </p:txBody>
      </p:sp>
    </p:spTree>
    <p:extLst>
      <p:ext uri="{BB962C8B-B14F-4D97-AF65-F5344CB8AC3E}">
        <p14:creationId xmlns:p14="http://schemas.microsoft.com/office/powerpoint/2010/main" val="2747900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HISTORY</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670FC820-34CA-4F83-BCEB-E9739143DAC7}"/>
              </a:ext>
            </a:extLst>
          </p:cNvPr>
          <p:cNvSpPr/>
          <p:nvPr/>
        </p:nvSpPr>
        <p:spPr>
          <a:xfrm>
            <a:off x="2493818" y="1787550"/>
            <a:ext cx="8087095" cy="3754874"/>
          </a:xfrm>
          <a:prstGeom prst="rect">
            <a:avLst/>
          </a:prstGeom>
        </p:spPr>
        <p:txBody>
          <a:bodyPr wrap="square">
            <a:spAutoFit/>
          </a:bodyPr>
          <a:lstStyle/>
          <a:p>
            <a:pPr marL="285750" indent="-285750">
              <a:buFont typeface="Arial" panose="020B0604020202020204" pitchFamily="34" charset="0"/>
              <a:buChar char="•"/>
            </a:pPr>
            <a:r>
              <a:rPr lang="en-US" sz="2200" dirty="0">
                <a:latin typeface="+mj-lt"/>
              </a:rPr>
              <a:t>Special Olympics was founded by Eunice Kennedy Shiver in 1968</a:t>
            </a:r>
          </a:p>
          <a:p>
            <a:pPr marL="285750" indent="-285750">
              <a:buFont typeface="Arial" panose="020B0604020202020204" pitchFamily="34" charset="0"/>
              <a:buChar char="•"/>
            </a:pPr>
            <a:r>
              <a:rPr lang="en-US" sz="2200" dirty="0">
                <a:latin typeface="+mj-lt"/>
              </a:rPr>
              <a:t>Special Olympics Georgia was chartered in 1970. The first event was held in Atlanta with over 500 athletes.</a:t>
            </a:r>
          </a:p>
          <a:p>
            <a:pPr marL="285750" indent="-285750">
              <a:buFont typeface="Arial" panose="020B0604020202020204" pitchFamily="34" charset="0"/>
              <a:buChar char="•"/>
            </a:pPr>
            <a:r>
              <a:rPr lang="en-US" sz="2200" dirty="0">
                <a:latin typeface="+mj-lt"/>
              </a:rPr>
              <a:t>One of the largest Special Olympics programs in North America</a:t>
            </a:r>
          </a:p>
          <a:p>
            <a:pPr marL="742950" lvl="1" indent="-285750">
              <a:buFont typeface="Arial" panose="020B0604020202020204" pitchFamily="34" charset="0"/>
              <a:buChar char="•"/>
            </a:pPr>
            <a:r>
              <a:rPr lang="en-US" sz="2200" dirty="0">
                <a:latin typeface="+mj-lt"/>
              </a:rPr>
              <a:t>26,620 athletes</a:t>
            </a:r>
          </a:p>
          <a:p>
            <a:pPr marL="742950" lvl="1" indent="-285750">
              <a:buFont typeface="Arial" panose="020B0604020202020204" pitchFamily="34" charset="0"/>
              <a:buChar char="•"/>
            </a:pPr>
            <a:r>
              <a:rPr lang="en-US" sz="2200" dirty="0">
                <a:latin typeface="+mj-lt"/>
              </a:rPr>
              <a:t>26 Olympic-type sports offered year round</a:t>
            </a:r>
          </a:p>
          <a:p>
            <a:pPr marL="742950" lvl="1" indent="-285750">
              <a:buFont typeface="Arial" panose="020B0604020202020204" pitchFamily="34" charset="0"/>
              <a:buChar char="•"/>
            </a:pPr>
            <a:r>
              <a:rPr lang="en-US" sz="2200" dirty="0">
                <a:latin typeface="+mj-lt"/>
              </a:rPr>
              <a:t>40,000 volunteers</a:t>
            </a:r>
          </a:p>
          <a:p>
            <a:pPr marL="742950" lvl="1" indent="-285750">
              <a:buFont typeface="Arial" panose="020B0604020202020204" pitchFamily="34" charset="0"/>
              <a:buChar char="•"/>
            </a:pPr>
            <a:r>
              <a:rPr lang="en-US" sz="2200" dirty="0">
                <a:latin typeface="+mj-lt"/>
              </a:rPr>
              <a:t>5 State Competitions and over 600 local and area competitions offered</a:t>
            </a:r>
          </a:p>
          <a:p>
            <a:pPr marL="742950" lvl="1" indent="-285750">
              <a:buFont typeface="Arial" panose="020B0604020202020204" pitchFamily="34" charset="0"/>
              <a:buChar char="•"/>
            </a:pPr>
            <a:r>
              <a:rPr lang="en-US" sz="2200" dirty="0">
                <a:latin typeface="+mj-lt"/>
              </a:rPr>
              <a:t>Over 200 programs</a:t>
            </a:r>
          </a:p>
          <a:p>
            <a:endParaRPr lang="en-US" dirty="0"/>
          </a:p>
        </p:txBody>
      </p:sp>
      <p:pic>
        <p:nvPicPr>
          <p:cNvPr id="6" name="Picture 5">
            <a:extLst>
              <a:ext uri="{FF2B5EF4-FFF2-40B4-BE49-F238E27FC236}">
                <a16:creationId xmlns:a16="http://schemas.microsoft.com/office/drawing/2014/main" id="{FC45CE98-AD38-4503-AEF8-E948926B20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966" y="5070450"/>
            <a:ext cx="2495227" cy="1621898"/>
          </a:xfrm>
          <a:prstGeom prst="rect">
            <a:avLst/>
          </a:prstGeom>
        </p:spPr>
      </p:pic>
    </p:spTree>
    <p:extLst>
      <p:ext uri="{BB962C8B-B14F-4D97-AF65-F5344CB8AC3E}">
        <p14:creationId xmlns:p14="http://schemas.microsoft.com/office/powerpoint/2010/main" val="1878499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GENERAL SUPPORT</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670FC820-34CA-4F83-BCEB-E9739143DAC7}"/>
              </a:ext>
            </a:extLst>
          </p:cNvPr>
          <p:cNvSpPr/>
          <p:nvPr/>
        </p:nvSpPr>
        <p:spPr>
          <a:xfrm>
            <a:off x="3218212" y="1690688"/>
            <a:ext cx="8265226" cy="4431983"/>
          </a:xfrm>
          <a:prstGeom prst="rect">
            <a:avLst/>
          </a:prstGeom>
        </p:spPr>
        <p:txBody>
          <a:bodyPr wrap="square">
            <a:spAutoFit/>
          </a:bodyPr>
          <a:lstStyle/>
          <a:p>
            <a:pPr marL="285750" indent="-285750">
              <a:buFont typeface="Arial" panose="020B0604020202020204" pitchFamily="34" charset="0"/>
              <a:buChar char="•"/>
            </a:pPr>
            <a:r>
              <a:rPr lang="en-US" sz="2200" dirty="0">
                <a:latin typeface="+mj-lt"/>
              </a:rPr>
              <a:t>Special Olympics Georgia is funded through:</a:t>
            </a:r>
          </a:p>
          <a:p>
            <a:pPr marL="742950" lvl="1" indent="-285750">
              <a:buFont typeface="Arial" panose="020B0604020202020204" pitchFamily="34" charset="0"/>
              <a:buChar char="•"/>
            </a:pPr>
            <a:r>
              <a:rPr lang="en-US" sz="2200" dirty="0">
                <a:latin typeface="+mj-lt"/>
              </a:rPr>
              <a:t>Individual Contributors</a:t>
            </a:r>
          </a:p>
          <a:p>
            <a:pPr marL="742950" lvl="1" indent="-285750">
              <a:buFont typeface="Arial" panose="020B0604020202020204" pitchFamily="34" charset="0"/>
              <a:buChar char="•"/>
            </a:pPr>
            <a:r>
              <a:rPr lang="en-US" sz="2200" dirty="0">
                <a:latin typeface="+mj-lt"/>
              </a:rPr>
              <a:t>Corporate Sponsorships</a:t>
            </a:r>
          </a:p>
          <a:p>
            <a:pPr marL="742950" lvl="1" indent="-285750">
              <a:buFont typeface="Arial" panose="020B0604020202020204" pitchFamily="34" charset="0"/>
              <a:buChar char="•"/>
            </a:pPr>
            <a:r>
              <a:rPr lang="en-US" sz="2200" dirty="0">
                <a:latin typeface="+mj-lt"/>
              </a:rPr>
              <a:t>Special Events</a:t>
            </a:r>
          </a:p>
          <a:p>
            <a:pPr marL="742950" lvl="1" indent="-285750">
              <a:buFont typeface="Arial" panose="020B0604020202020204" pitchFamily="34" charset="0"/>
              <a:buChar char="•"/>
            </a:pPr>
            <a:r>
              <a:rPr lang="en-US" sz="2200" dirty="0">
                <a:latin typeface="+mj-lt"/>
              </a:rPr>
              <a:t>In-Kind Donations</a:t>
            </a:r>
          </a:p>
          <a:p>
            <a:pPr marL="742950" lvl="1" indent="-285750">
              <a:buFont typeface="Arial" panose="020B0604020202020204" pitchFamily="34" charset="0"/>
              <a:buChar char="•"/>
            </a:pPr>
            <a:endParaRPr lang="en-US" sz="2200" dirty="0">
              <a:latin typeface="+mj-lt"/>
            </a:endParaRPr>
          </a:p>
          <a:p>
            <a:pPr marL="285750" indent="-285750">
              <a:buFont typeface="Arial" panose="020B0604020202020204" pitchFamily="34" charset="0"/>
              <a:buChar char="•"/>
            </a:pPr>
            <a:r>
              <a:rPr lang="en-US" sz="2200" dirty="0">
                <a:latin typeface="+mj-lt"/>
              </a:rPr>
              <a:t>We are not a United Way agency and do not get funding from Special Olympics Inc.</a:t>
            </a:r>
          </a:p>
          <a:p>
            <a:pPr marL="742950" lvl="1" indent="-285750">
              <a:buFont typeface="Arial" panose="020B0604020202020204" pitchFamily="34" charset="0"/>
              <a:buChar char="•"/>
            </a:pPr>
            <a:endParaRPr lang="en-US" sz="2200" dirty="0">
              <a:latin typeface="+mj-lt"/>
            </a:endParaRPr>
          </a:p>
          <a:p>
            <a:pPr marL="285750" indent="-285750">
              <a:buFont typeface="Arial" panose="020B0604020202020204" pitchFamily="34" charset="0"/>
              <a:buChar char="•"/>
            </a:pPr>
            <a:r>
              <a:rPr lang="en-US" sz="2200" dirty="0">
                <a:latin typeface="+mj-lt"/>
              </a:rPr>
              <a:t>Special Olympics Georgia is accredited under Special Olympics Inc. (SOI). SOI manages Special Olympics programs worldwide, including the United States programs and over 170 countries </a:t>
            </a:r>
          </a:p>
          <a:p>
            <a:endParaRPr lang="en-US" dirty="0"/>
          </a:p>
        </p:txBody>
      </p:sp>
    </p:spTree>
    <p:extLst>
      <p:ext uri="{BB962C8B-B14F-4D97-AF65-F5344CB8AC3E}">
        <p14:creationId xmlns:p14="http://schemas.microsoft.com/office/powerpoint/2010/main" val="2389422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4644" y="391886"/>
            <a:ext cx="10515600" cy="1325563"/>
          </a:xfrm>
        </p:spPr>
        <p:txBody>
          <a:bodyPr/>
          <a:lstStyle/>
          <a:p>
            <a:pPr algn="ctr"/>
            <a:r>
              <a:rPr lang="en-US" b="1" i="1" dirty="0"/>
              <a:t>GENERAL INFORMATION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ADDAD011-6278-44AE-938A-281C9AC8E6BB}"/>
              </a:ext>
            </a:extLst>
          </p:cNvPr>
          <p:cNvSpPr/>
          <p:nvPr/>
        </p:nvSpPr>
        <p:spPr>
          <a:xfrm>
            <a:off x="2716479" y="1898655"/>
            <a:ext cx="9111344" cy="3477875"/>
          </a:xfrm>
          <a:prstGeom prst="rect">
            <a:avLst/>
          </a:prstGeom>
        </p:spPr>
        <p:txBody>
          <a:bodyPr wrap="square">
            <a:spAutoFit/>
          </a:bodyPr>
          <a:lstStyle/>
          <a:p>
            <a:pPr marL="285750" indent="-285750">
              <a:buFont typeface="Arial" panose="020B0604020202020204" pitchFamily="34" charset="0"/>
              <a:buChar char="•"/>
            </a:pPr>
            <a:r>
              <a:rPr lang="en-US" sz="2200" dirty="0"/>
              <a:t>Athlete Eligibility</a:t>
            </a:r>
          </a:p>
          <a:p>
            <a:pPr marL="742950" lvl="1" indent="-285750">
              <a:buFont typeface="Arial" panose="020B0604020202020204" pitchFamily="34" charset="0"/>
              <a:buChar char="•"/>
            </a:pPr>
            <a:r>
              <a:rPr lang="en-US" sz="2200" dirty="0"/>
              <a:t>Diagnosed with intellectual disability, cognitive delay, or developmental disability</a:t>
            </a:r>
          </a:p>
          <a:p>
            <a:pPr marL="742950" lvl="1" indent="-285750">
              <a:buFont typeface="Arial" panose="020B0604020202020204" pitchFamily="34" charset="0"/>
              <a:buChar char="•"/>
            </a:pPr>
            <a:r>
              <a:rPr lang="en-US" sz="2200" dirty="0"/>
              <a:t>Ages 8 and older</a:t>
            </a:r>
          </a:p>
          <a:p>
            <a:pPr marL="742950" lvl="1" indent="-285750">
              <a:buFont typeface="Arial" panose="020B0604020202020204" pitchFamily="34" charset="0"/>
              <a:buChar char="•"/>
            </a:pPr>
            <a:r>
              <a:rPr lang="en-US" sz="2200" dirty="0"/>
              <a:t>Ages 2-7 can participate in training through Young Athletes Program</a:t>
            </a:r>
          </a:p>
          <a:p>
            <a:pPr marL="742950" lvl="1" indent="-285750">
              <a:buFont typeface="Arial" panose="020B0604020202020204" pitchFamily="34" charset="0"/>
              <a:buChar char="•"/>
            </a:pPr>
            <a:r>
              <a:rPr lang="en-US" sz="2200" dirty="0"/>
              <a:t>Cleared by a medical professional every three years</a:t>
            </a:r>
          </a:p>
          <a:p>
            <a:pPr marL="285750" indent="-285750">
              <a:buFont typeface="Arial" panose="020B0604020202020204" pitchFamily="34" charset="0"/>
              <a:buChar char="•"/>
            </a:pPr>
            <a:r>
              <a:rPr lang="en-US" sz="2200" dirty="0"/>
              <a:t>3 Levels of Competition</a:t>
            </a:r>
          </a:p>
          <a:p>
            <a:pPr marL="742950" lvl="1" indent="-285750">
              <a:buFont typeface="Arial" panose="020B0604020202020204" pitchFamily="34" charset="0"/>
              <a:buChar char="•"/>
            </a:pPr>
            <a:r>
              <a:rPr lang="en-US" sz="2200" dirty="0"/>
              <a:t>Local, Area, State competitions held all over the State each year</a:t>
            </a:r>
          </a:p>
          <a:p>
            <a:pPr marL="285750" indent="-285750">
              <a:buFont typeface="Arial" panose="020B0604020202020204" pitchFamily="34" charset="0"/>
              <a:buChar char="•"/>
            </a:pPr>
            <a:r>
              <a:rPr lang="en-US" sz="2200" dirty="0"/>
              <a:t>Types of competition – Individual, Team Sports, Unified Sports</a:t>
            </a:r>
          </a:p>
          <a:p>
            <a:pPr marL="285750" indent="-285750">
              <a:buFont typeface="Arial" panose="020B0604020202020204" pitchFamily="34" charset="0"/>
              <a:buChar char="•"/>
            </a:pPr>
            <a:r>
              <a:rPr lang="en-US" sz="2200" dirty="0"/>
              <a:t>Athletes are divisioned in competitions by age </a:t>
            </a:r>
            <a:r>
              <a:rPr lang="en-US" sz="2200" dirty="0">
                <a:sym typeface="Wingdings" panose="05000000000000000000" pitchFamily="2" charset="2"/>
              </a:rPr>
              <a:t></a:t>
            </a:r>
            <a:r>
              <a:rPr lang="en-US" sz="2200" dirty="0"/>
              <a:t> gender </a:t>
            </a:r>
            <a:r>
              <a:rPr lang="en-US" sz="2200" dirty="0">
                <a:sym typeface="Wingdings" panose="05000000000000000000" pitchFamily="2" charset="2"/>
              </a:rPr>
              <a:t></a:t>
            </a:r>
            <a:r>
              <a:rPr lang="en-US" sz="2200" dirty="0"/>
              <a:t> ability</a:t>
            </a:r>
          </a:p>
        </p:txBody>
      </p:sp>
      <p:pic>
        <p:nvPicPr>
          <p:cNvPr id="6" name="Picture 5">
            <a:extLst>
              <a:ext uri="{FF2B5EF4-FFF2-40B4-BE49-F238E27FC236}">
                <a16:creationId xmlns:a16="http://schemas.microsoft.com/office/drawing/2014/main" id="{BBF509A3-675E-471B-A72B-9D7EDB8A8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997" y="736270"/>
            <a:ext cx="1747804" cy="2618509"/>
          </a:xfrm>
          <a:prstGeom prst="rect">
            <a:avLst/>
          </a:prstGeom>
        </p:spPr>
      </p:pic>
    </p:spTree>
    <p:extLst>
      <p:ext uri="{BB962C8B-B14F-4D97-AF65-F5344CB8AC3E}">
        <p14:creationId xmlns:p14="http://schemas.microsoft.com/office/powerpoint/2010/main" val="2915856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SPORTS OFFERED</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4" name="Content Placeholder 2">
            <a:extLst>
              <a:ext uri="{FF2B5EF4-FFF2-40B4-BE49-F238E27FC236}">
                <a16:creationId xmlns:a16="http://schemas.microsoft.com/office/drawing/2014/main" id="{16BD5773-9BA5-42B1-B12D-B3D5BBA98216}"/>
              </a:ext>
            </a:extLst>
          </p:cNvPr>
          <p:cNvSpPr txBox="1">
            <a:spLocks/>
          </p:cNvSpPr>
          <p:nvPr/>
        </p:nvSpPr>
        <p:spPr>
          <a:xfrm>
            <a:off x="2708265" y="1675354"/>
            <a:ext cx="2847428" cy="41744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mj-lt"/>
              </a:rPr>
              <a:t>Alpine Skiing/Snowboarding</a:t>
            </a:r>
          </a:p>
          <a:p>
            <a:r>
              <a:rPr lang="en-US" sz="2000" dirty="0">
                <a:latin typeface="+mj-lt"/>
              </a:rPr>
              <a:t>Aquatics</a:t>
            </a:r>
          </a:p>
          <a:p>
            <a:r>
              <a:rPr lang="en-US" sz="2000" dirty="0">
                <a:latin typeface="+mj-lt"/>
              </a:rPr>
              <a:t>Artistic/Rhythmic Gymnastics</a:t>
            </a:r>
          </a:p>
          <a:p>
            <a:r>
              <a:rPr lang="en-US" sz="2000" dirty="0">
                <a:latin typeface="+mj-lt"/>
              </a:rPr>
              <a:t>Athletics</a:t>
            </a:r>
          </a:p>
          <a:p>
            <a:r>
              <a:rPr lang="en-US" sz="2000" dirty="0">
                <a:latin typeface="+mj-lt"/>
              </a:rPr>
              <a:t>Badminton</a:t>
            </a:r>
          </a:p>
          <a:p>
            <a:r>
              <a:rPr lang="en-US" sz="2000" dirty="0">
                <a:latin typeface="+mj-lt"/>
              </a:rPr>
              <a:t>Basketball</a:t>
            </a:r>
          </a:p>
          <a:p>
            <a:r>
              <a:rPr lang="en-US" sz="2000" dirty="0">
                <a:latin typeface="+mj-lt"/>
              </a:rPr>
              <a:t>Bocce</a:t>
            </a:r>
          </a:p>
          <a:p>
            <a:r>
              <a:rPr lang="en-US" sz="2000" dirty="0">
                <a:latin typeface="+mj-lt"/>
              </a:rPr>
              <a:t>Bowling</a:t>
            </a:r>
          </a:p>
        </p:txBody>
      </p:sp>
      <p:sp>
        <p:nvSpPr>
          <p:cNvPr id="6" name="Content Placeholder 3">
            <a:extLst>
              <a:ext uri="{FF2B5EF4-FFF2-40B4-BE49-F238E27FC236}">
                <a16:creationId xmlns:a16="http://schemas.microsoft.com/office/drawing/2014/main" id="{8C666775-EC73-4408-96A9-8D1EBB05CDF5}"/>
              </a:ext>
            </a:extLst>
          </p:cNvPr>
          <p:cNvSpPr txBox="1">
            <a:spLocks/>
          </p:cNvSpPr>
          <p:nvPr/>
        </p:nvSpPr>
        <p:spPr>
          <a:xfrm>
            <a:off x="5940656" y="1563778"/>
            <a:ext cx="2720892" cy="3914900"/>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200" kern="1200" cap="none">
                <a:solidFill>
                  <a:schemeClr val="tx1"/>
                </a:solidFill>
                <a:effectLst/>
                <a:latin typeface="+mn-lt"/>
                <a:ea typeface="+mn-ea"/>
                <a:cs typeface="+mn-cs"/>
              </a:defRPr>
            </a:lvl9pPr>
          </a:lstStyle>
          <a:p>
            <a:pPr>
              <a:buClrTx/>
              <a:buSzPct val="100000"/>
            </a:pPr>
            <a:r>
              <a:rPr lang="en-US" sz="2000" dirty="0">
                <a:latin typeface="+mj-lt"/>
              </a:rPr>
              <a:t>Cycling</a:t>
            </a:r>
          </a:p>
          <a:p>
            <a:pPr>
              <a:buClrTx/>
              <a:buSzPct val="100000"/>
            </a:pPr>
            <a:r>
              <a:rPr lang="en-US" sz="2000" dirty="0">
                <a:latin typeface="+mj-lt"/>
              </a:rPr>
              <a:t>Equestrian</a:t>
            </a:r>
          </a:p>
          <a:p>
            <a:pPr>
              <a:buClrTx/>
              <a:buSzPct val="100000"/>
            </a:pPr>
            <a:r>
              <a:rPr lang="en-US" sz="2000" dirty="0">
                <a:latin typeface="+mj-lt"/>
              </a:rPr>
              <a:t>Flag Football</a:t>
            </a:r>
          </a:p>
          <a:p>
            <a:pPr>
              <a:buClrTx/>
              <a:buSzPct val="100000"/>
            </a:pPr>
            <a:r>
              <a:rPr lang="en-US" sz="2000" dirty="0">
                <a:latin typeface="+mj-lt"/>
              </a:rPr>
              <a:t>Floor Hockey</a:t>
            </a:r>
          </a:p>
          <a:p>
            <a:pPr>
              <a:buClrTx/>
              <a:buSzPct val="100000"/>
            </a:pPr>
            <a:r>
              <a:rPr lang="en-US" sz="2000" dirty="0">
                <a:latin typeface="+mj-lt"/>
              </a:rPr>
              <a:t>Golf</a:t>
            </a:r>
          </a:p>
          <a:p>
            <a:pPr>
              <a:buClrTx/>
              <a:buSzPct val="100000"/>
            </a:pPr>
            <a:r>
              <a:rPr lang="en-US" sz="2000" dirty="0">
                <a:latin typeface="+mj-lt"/>
              </a:rPr>
              <a:t>Ice Skating</a:t>
            </a:r>
          </a:p>
          <a:p>
            <a:pPr>
              <a:buClrTx/>
              <a:buSzPct val="100000"/>
            </a:pPr>
            <a:r>
              <a:rPr lang="en-US" sz="2000" dirty="0">
                <a:latin typeface="+mj-lt"/>
              </a:rPr>
              <a:t>Kayaking</a:t>
            </a:r>
          </a:p>
          <a:p>
            <a:pPr>
              <a:buClrTx/>
              <a:buSzPct val="100000"/>
            </a:pPr>
            <a:r>
              <a:rPr lang="en-US" sz="2000" dirty="0">
                <a:latin typeface="+mj-lt"/>
              </a:rPr>
              <a:t>Long Distance Running/Walking</a:t>
            </a:r>
          </a:p>
        </p:txBody>
      </p:sp>
      <p:sp>
        <p:nvSpPr>
          <p:cNvPr id="7" name="Content Placeholder 3">
            <a:extLst>
              <a:ext uri="{FF2B5EF4-FFF2-40B4-BE49-F238E27FC236}">
                <a16:creationId xmlns:a16="http://schemas.microsoft.com/office/drawing/2014/main" id="{76C5598A-5394-46E4-A946-60341212368E}"/>
              </a:ext>
            </a:extLst>
          </p:cNvPr>
          <p:cNvSpPr txBox="1">
            <a:spLocks/>
          </p:cNvSpPr>
          <p:nvPr/>
        </p:nvSpPr>
        <p:spPr>
          <a:xfrm>
            <a:off x="8848773" y="1675354"/>
            <a:ext cx="2293903" cy="39574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mj-lt"/>
              </a:rPr>
              <a:t>Powerlifting</a:t>
            </a:r>
          </a:p>
          <a:p>
            <a:r>
              <a:rPr lang="en-US" sz="2000" dirty="0">
                <a:latin typeface="+mj-lt"/>
              </a:rPr>
              <a:t>Roller Skating</a:t>
            </a:r>
          </a:p>
          <a:p>
            <a:r>
              <a:rPr lang="en-US" sz="2000" dirty="0">
                <a:latin typeface="+mj-lt"/>
              </a:rPr>
              <a:t>Sailing</a:t>
            </a:r>
          </a:p>
          <a:p>
            <a:r>
              <a:rPr lang="en-US" sz="2000" dirty="0">
                <a:latin typeface="+mj-lt"/>
              </a:rPr>
              <a:t>Soccer</a:t>
            </a:r>
          </a:p>
          <a:p>
            <a:r>
              <a:rPr lang="en-US" sz="2000" dirty="0">
                <a:latin typeface="+mj-lt"/>
              </a:rPr>
              <a:t>Softball</a:t>
            </a:r>
          </a:p>
          <a:p>
            <a:r>
              <a:rPr lang="en-US" sz="2000" dirty="0">
                <a:latin typeface="+mj-lt"/>
              </a:rPr>
              <a:t>Table Tennis</a:t>
            </a:r>
          </a:p>
          <a:p>
            <a:r>
              <a:rPr lang="en-US" sz="2000" dirty="0">
                <a:latin typeface="+mj-lt"/>
              </a:rPr>
              <a:t>Tennis</a:t>
            </a:r>
          </a:p>
          <a:p>
            <a:r>
              <a:rPr lang="en-US" sz="2000" dirty="0">
                <a:latin typeface="+mj-lt"/>
              </a:rPr>
              <a:t>Volleyball</a:t>
            </a:r>
          </a:p>
        </p:txBody>
      </p:sp>
    </p:spTree>
    <p:extLst>
      <p:ext uri="{BB962C8B-B14F-4D97-AF65-F5344CB8AC3E}">
        <p14:creationId xmlns:p14="http://schemas.microsoft.com/office/powerpoint/2010/main" val="2257873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STATE GAMES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178FF0C6-296B-4F05-B329-3F9442977FF7}"/>
              </a:ext>
            </a:extLst>
          </p:cNvPr>
          <p:cNvSpPr/>
          <p:nvPr/>
        </p:nvSpPr>
        <p:spPr>
          <a:xfrm>
            <a:off x="2442358" y="1643138"/>
            <a:ext cx="8815449" cy="4093428"/>
          </a:xfrm>
          <a:prstGeom prst="rect">
            <a:avLst/>
          </a:prstGeom>
        </p:spPr>
        <p:txBody>
          <a:bodyPr wrap="square">
            <a:spAutoFit/>
          </a:bodyPr>
          <a:lstStyle/>
          <a:p>
            <a:pPr marL="285750" indent="-285750">
              <a:buFont typeface="Arial" panose="020B0604020202020204" pitchFamily="34" charset="0"/>
              <a:buChar char="•"/>
            </a:pPr>
            <a:r>
              <a:rPr lang="en-US" sz="2000" dirty="0"/>
              <a:t>Indoor Winter Games – January</a:t>
            </a:r>
          </a:p>
          <a:p>
            <a:pPr marL="742950" lvl="1" indent="-285750">
              <a:buFont typeface="Arial" panose="020B0604020202020204" pitchFamily="34" charset="0"/>
              <a:buChar char="•"/>
            </a:pPr>
            <a:r>
              <a:rPr lang="en-US" sz="2000" dirty="0"/>
              <a:t>Basketball, Bowling, Floor Hockey, Artistic Gymnastics, Powerlifting </a:t>
            </a:r>
          </a:p>
          <a:p>
            <a:pPr marL="285750" indent="-285750">
              <a:buFont typeface="Arial" panose="020B0604020202020204" pitchFamily="34" charset="0"/>
              <a:buChar char="•"/>
            </a:pPr>
            <a:r>
              <a:rPr lang="en-US" sz="2000" dirty="0"/>
              <a:t>Summer Games – May </a:t>
            </a:r>
          </a:p>
          <a:p>
            <a:pPr marL="742950" lvl="1" indent="-285750">
              <a:buFont typeface="Arial" panose="020B0604020202020204" pitchFamily="34" charset="0"/>
              <a:buChar char="•"/>
            </a:pPr>
            <a:r>
              <a:rPr lang="en-US" sz="2000" dirty="0"/>
              <a:t>Athletics, Volleyball, Aquatics, Tennis, Table Tennis, Soccer, Flag Football, Rhythmic Gymnastics, Badminton</a:t>
            </a:r>
          </a:p>
          <a:p>
            <a:pPr marL="285750" indent="-285750">
              <a:buFont typeface="Arial" panose="020B0604020202020204" pitchFamily="34" charset="0"/>
              <a:buChar char="•"/>
            </a:pPr>
            <a:r>
              <a:rPr lang="en-US" sz="2000" dirty="0"/>
              <a:t>Masters Bowling – August </a:t>
            </a:r>
          </a:p>
          <a:p>
            <a:pPr marL="742950" lvl="1" indent="-285750">
              <a:buFont typeface="Arial" panose="020B0604020202020204" pitchFamily="34" charset="0"/>
              <a:buChar char="•"/>
            </a:pPr>
            <a:r>
              <a:rPr lang="en-US" sz="2000" dirty="0"/>
              <a:t>Bowling for athletes ages 22 and older</a:t>
            </a:r>
          </a:p>
          <a:p>
            <a:pPr marL="285750" indent="-285750">
              <a:buFont typeface="Arial" panose="020B0604020202020204" pitchFamily="34" charset="0"/>
              <a:buChar char="•"/>
            </a:pPr>
            <a:r>
              <a:rPr lang="en-US" sz="2000" dirty="0"/>
              <a:t>Fall Games – October </a:t>
            </a:r>
          </a:p>
          <a:p>
            <a:pPr marL="742950" lvl="1" indent="-285750">
              <a:buFont typeface="Arial" panose="020B0604020202020204" pitchFamily="34" charset="0"/>
              <a:buChar char="•"/>
            </a:pPr>
            <a:r>
              <a:rPr lang="en-US" sz="2000" dirty="0"/>
              <a:t>Bocce, Softball, Cycling, Golf</a:t>
            </a:r>
          </a:p>
          <a:p>
            <a:pPr marL="285750" indent="-285750">
              <a:buFont typeface="Arial" panose="020B0604020202020204" pitchFamily="34" charset="0"/>
              <a:buChar char="•"/>
            </a:pPr>
            <a:r>
              <a:rPr lang="en-US" sz="2000" dirty="0"/>
              <a:t>Horse Show – October </a:t>
            </a:r>
          </a:p>
          <a:p>
            <a:pPr marL="742950" lvl="1" indent="-285750">
              <a:buFont typeface="Arial" panose="020B0604020202020204" pitchFamily="34" charset="0"/>
              <a:buChar char="•"/>
            </a:pPr>
            <a:r>
              <a:rPr lang="en-US" sz="2000" dirty="0"/>
              <a:t>Western Riding, English Equitation, Showmanship, </a:t>
            </a:r>
          </a:p>
          <a:p>
            <a:pPr lvl="1"/>
            <a:r>
              <a:rPr lang="en-US" sz="2000" dirty="0"/>
              <a:t>	Horsemanship, Working Trail, Unified Drill</a:t>
            </a:r>
          </a:p>
          <a:p>
            <a:pPr marL="742950" lvl="1" indent="-285750">
              <a:buFont typeface="Arial" panose="020B0604020202020204" pitchFamily="34" charset="0"/>
              <a:buChar char="•"/>
            </a:pPr>
            <a:endParaRPr lang="en-US" sz="2000" dirty="0"/>
          </a:p>
        </p:txBody>
      </p:sp>
      <p:pic>
        <p:nvPicPr>
          <p:cNvPr id="6" name="Picture 5">
            <a:extLst>
              <a:ext uri="{FF2B5EF4-FFF2-40B4-BE49-F238E27FC236}">
                <a16:creationId xmlns:a16="http://schemas.microsoft.com/office/drawing/2014/main" id="{F01DEC26-C8F3-4C6C-9090-D7196A9507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94" y="776901"/>
            <a:ext cx="1835214" cy="1732475"/>
          </a:xfrm>
          <a:prstGeom prst="rect">
            <a:avLst/>
          </a:prstGeom>
        </p:spPr>
      </p:pic>
      <p:pic>
        <p:nvPicPr>
          <p:cNvPr id="8" name="Picture 7">
            <a:extLst>
              <a:ext uri="{FF2B5EF4-FFF2-40B4-BE49-F238E27FC236}">
                <a16:creationId xmlns:a16="http://schemas.microsoft.com/office/drawing/2014/main" id="{D7B6BBB5-5DBE-48FF-A129-FD218BCC1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5900" y="3574472"/>
            <a:ext cx="2071215" cy="3117876"/>
          </a:xfrm>
          <a:prstGeom prst="rect">
            <a:avLst/>
          </a:prstGeom>
        </p:spPr>
      </p:pic>
    </p:spTree>
    <p:extLst>
      <p:ext uri="{BB962C8B-B14F-4D97-AF65-F5344CB8AC3E}">
        <p14:creationId xmlns:p14="http://schemas.microsoft.com/office/powerpoint/2010/main" val="2342710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BENEFITS OF PARTICIPATION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a:extLst>
              <a:ext uri="{FF2B5EF4-FFF2-40B4-BE49-F238E27FC236}">
                <a16:creationId xmlns:a16="http://schemas.microsoft.com/office/drawing/2014/main" id="{178FF0C6-296B-4F05-B329-3F9442977FF7}"/>
              </a:ext>
            </a:extLst>
          </p:cNvPr>
          <p:cNvSpPr/>
          <p:nvPr/>
        </p:nvSpPr>
        <p:spPr>
          <a:xfrm>
            <a:off x="2299854" y="1560060"/>
            <a:ext cx="8815449" cy="3687163"/>
          </a:xfrm>
          <a:prstGeom prst="rect">
            <a:avLst/>
          </a:prstGeom>
        </p:spPr>
        <p:txBody>
          <a:bodyPr wrap="square">
            <a:spAutoFit/>
          </a:bodyPr>
          <a:lstStyle/>
          <a:p>
            <a:pPr marL="342900" indent="-342900">
              <a:spcBef>
                <a:spcPct val="20000"/>
              </a:spcBef>
              <a:buFont typeface="Arial" panose="020B0604020202020204" pitchFamily="34" charset="0"/>
              <a:buChar char="•"/>
            </a:pPr>
            <a:r>
              <a:rPr lang="en-US" altLang="en-US" sz="2000" dirty="0"/>
              <a:t>The program transcends just sports competition. Special Olympics athletes are confident and independent. They have jobs, they make speeches, they live on their own, and they inspire others. </a:t>
            </a:r>
          </a:p>
          <a:p>
            <a:pPr marL="342900" indent="-342900">
              <a:spcBef>
                <a:spcPct val="20000"/>
              </a:spcBef>
              <a:buFont typeface="Arial" panose="020B0604020202020204" pitchFamily="34" charset="0"/>
              <a:buChar char="•"/>
            </a:pPr>
            <a:endParaRPr lang="en-US" altLang="en-US" b="1" dirty="0"/>
          </a:p>
          <a:p>
            <a:pPr marL="342900" indent="-342900">
              <a:spcBef>
                <a:spcPct val="20000"/>
              </a:spcBef>
              <a:buFont typeface="Arial" panose="020B0604020202020204" pitchFamily="34" charset="0"/>
              <a:buChar char="•"/>
            </a:pPr>
            <a:r>
              <a:rPr lang="en-US" altLang="en-US" sz="2000" b="1" dirty="0"/>
              <a:t>Physical:</a:t>
            </a:r>
            <a:r>
              <a:rPr lang="en-US" altLang="en-US" sz="2000" dirty="0"/>
              <a:t> Physical fitness along with increased coordination, cardiovascular fitness and endurance.</a:t>
            </a:r>
            <a:endParaRPr lang="en-US" altLang="en-US" sz="2000" b="1" dirty="0"/>
          </a:p>
          <a:p>
            <a:pPr marL="342900" indent="-342900">
              <a:spcBef>
                <a:spcPct val="20000"/>
              </a:spcBef>
              <a:buFont typeface="Arial" panose="020B0604020202020204" pitchFamily="34" charset="0"/>
              <a:buChar char="•"/>
            </a:pPr>
            <a:r>
              <a:rPr lang="en-US" altLang="en-US" sz="2000" b="1" dirty="0"/>
              <a:t>Mental:</a:t>
            </a:r>
            <a:r>
              <a:rPr lang="en-US" altLang="en-US" sz="2000" dirty="0"/>
              <a:t> Knowledge of rules and strategy along with increased self-esteem, self-confidence and pride.</a:t>
            </a:r>
            <a:endParaRPr lang="en-US" altLang="en-US" sz="2000" b="1" dirty="0"/>
          </a:p>
          <a:p>
            <a:pPr marL="342900" indent="-342900">
              <a:spcBef>
                <a:spcPct val="20000"/>
              </a:spcBef>
              <a:buFont typeface="Arial" panose="020B0604020202020204" pitchFamily="34" charset="0"/>
              <a:buChar char="•"/>
            </a:pPr>
            <a:r>
              <a:rPr lang="en-US" altLang="en-US" sz="2000" b="1" dirty="0"/>
              <a:t>Social:</a:t>
            </a:r>
            <a:r>
              <a:rPr lang="en-US" altLang="en-US" sz="2000" dirty="0"/>
              <a:t> Teamwork, interaction with peers and people without intellectual disabilities, opportunity to travel and learn about other places and interests, family pride, and increased community awareness and acceptance.</a:t>
            </a:r>
          </a:p>
        </p:txBody>
      </p:sp>
    </p:spTree>
    <p:extLst>
      <p:ext uri="{BB962C8B-B14F-4D97-AF65-F5344CB8AC3E}">
        <p14:creationId xmlns:p14="http://schemas.microsoft.com/office/powerpoint/2010/main" val="726744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TYPES OF VOLUNTEERS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a:extLst>
              <a:ext uri="{FF2B5EF4-FFF2-40B4-BE49-F238E27FC236}">
                <a16:creationId xmlns:a16="http://schemas.microsoft.com/office/drawing/2014/main" id="{7F8276A5-CC2F-459B-8C29-015703B07561}"/>
              </a:ext>
            </a:extLst>
          </p:cNvPr>
          <p:cNvSpPr txBox="1"/>
          <p:nvPr/>
        </p:nvSpPr>
        <p:spPr>
          <a:xfrm>
            <a:off x="3657600" y="2127364"/>
            <a:ext cx="5593278" cy="3693319"/>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j-lt"/>
              </a:rPr>
              <a:t>Coach</a:t>
            </a:r>
          </a:p>
          <a:p>
            <a:pPr marL="342900" indent="-342900">
              <a:buFont typeface="Arial" panose="020B0604020202020204" pitchFamily="34" charset="0"/>
              <a:buChar char="•"/>
            </a:pPr>
            <a:r>
              <a:rPr lang="en-US" sz="2400" dirty="0">
                <a:latin typeface="+mj-lt"/>
              </a:rPr>
              <a:t>State Games Volunteer</a:t>
            </a:r>
          </a:p>
          <a:p>
            <a:pPr marL="342900" indent="-342900">
              <a:buFont typeface="Arial" panose="020B0604020202020204" pitchFamily="34" charset="0"/>
              <a:buChar char="•"/>
            </a:pPr>
            <a:r>
              <a:rPr lang="en-US" sz="2400" dirty="0">
                <a:latin typeface="+mj-lt"/>
              </a:rPr>
              <a:t>Games Organizing Committee Member</a:t>
            </a:r>
          </a:p>
          <a:p>
            <a:pPr marL="342900" indent="-342900">
              <a:buFont typeface="Arial" panose="020B0604020202020204" pitchFamily="34" charset="0"/>
              <a:buChar char="•"/>
            </a:pPr>
            <a:r>
              <a:rPr lang="en-US" sz="2400" dirty="0">
                <a:latin typeface="+mj-lt"/>
              </a:rPr>
              <a:t>Special Event Volunteer</a:t>
            </a:r>
          </a:p>
          <a:p>
            <a:pPr marL="342900" indent="-342900">
              <a:buFont typeface="Arial" panose="020B0604020202020204" pitchFamily="34" charset="0"/>
              <a:buChar char="•"/>
            </a:pPr>
            <a:r>
              <a:rPr lang="en-US" sz="2400" dirty="0">
                <a:latin typeface="+mj-lt"/>
              </a:rPr>
              <a:t>Local Coordinator</a:t>
            </a:r>
          </a:p>
          <a:p>
            <a:pPr marL="342900" indent="-342900">
              <a:buFont typeface="Arial" panose="020B0604020202020204" pitchFamily="34" charset="0"/>
              <a:buChar char="•"/>
            </a:pPr>
            <a:r>
              <a:rPr lang="en-US" sz="2400" dirty="0">
                <a:latin typeface="+mj-lt"/>
              </a:rPr>
              <a:t>Local Management Team Member</a:t>
            </a:r>
          </a:p>
          <a:p>
            <a:pPr marL="342900" indent="-342900">
              <a:buFont typeface="Arial" panose="020B0604020202020204" pitchFamily="34" charset="0"/>
              <a:buChar char="•"/>
            </a:pPr>
            <a:r>
              <a:rPr lang="en-US" sz="2400" dirty="0">
                <a:latin typeface="+mj-lt"/>
              </a:rPr>
              <a:t>Volunteer Coordinator</a:t>
            </a:r>
          </a:p>
          <a:p>
            <a:pPr marL="342900" indent="-342900">
              <a:buFont typeface="Arial" panose="020B0604020202020204" pitchFamily="34" charset="0"/>
              <a:buChar char="•"/>
            </a:pPr>
            <a:r>
              <a:rPr lang="en-US" sz="2400" dirty="0">
                <a:latin typeface="+mj-lt"/>
              </a:rPr>
              <a:t>Office Assistant</a:t>
            </a:r>
          </a:p>
          <a:p>
            <a:pPr marL="342900" indent="-342900">
              <a:buFont typeface="Arial" panose="020B0604020202020204" pitchFamily="34" charset="0"/>
              <a:buChar char="•"/>
            </a:pPr>
            <a:r>
              <a:rPr lang="en-US" sz="2400" dirty="0">
                <a:latin typeface="+mj-lt"/>
              </a:rPr>
              <a:t>Awards Captain</a:t>
            </a:r>
          </a:p>
          <a:p>
            <a:endParaRPr lang="en-US" dirty="0">
              <a:latin typeface="+mj-lt"/>
            </a:endParaRPr>
          </a:p>
        </p:txBody>
      </p:sp>
      <p:pic>
        <p:nvPicPr>
          <p:cNvPr id="6" name="Picture 5">
            <a:extLst>
              <a:ext uri="{FF2B5EF4-FFF2-40B4-BE49-F238E27FC236}">
                <a16:creationId xmlns:a16="http://schemas.microsoft.com/office/drawing/2014/main" id="{F7647874-51A7-4702-ADF8-378EA9EA3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762" y="1690688"/>
            <a:ext cx="2475051" cy="1651876"/>
          </a:xfrm>
          <a:prstGeom prst="rect">
            <a:avLst/>
          </a:prstGeom>
        </p:spPr>
      </p:pic>
    </p:spTree>
    <p:extLst>
      <p:ext uri="{BB962C8B-B14F-4D97-AF65-F5344CB8AC3E}">
        <p14:creationId xmlns:p14="http://schemas.microsoft.com/office/powerpoint/2010/main" val="5605148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Candara"/>
        <a:ea typeface=""/>
        <a:cs typeface=""/>
      </a:majorFont>
      <a:minorFont>
        <a:latin typeface="Candar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TotalTime>
  <Words>957</Words>
  <Application>Microsoft Office PowerPoint</Application>
  <PresentationFormat>Widescreen</PresentationFormat>
  <Paragraphs>114</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Candara</vt:lpstr>
      <vt:lpstr>Office Theme</vt:lpstr>
      <vt:lpstr>SPECIAL OLYMPICS GEORGIA VOLUNTEER ORIENTATION</vt:lpstr>
      <vt:lpstr>MISSION</vt:lpstr>
      <vt:lpstr>HISTORY</vt:lpstr>
      <vt:lpstr>GENERAL SUPPORT</vt:lpstr>
      <vt:lpstr>GENERAL INFORMATION</vt:lpstr>
      <vt:lpstr>SPORTS OFFERED</vt:lpstr>
      <vt:lpstr>STATE GAMES</vt:lpstr>
      <vt:lpstr>BENEFITS OF PARTICIPATION</vt:lpstr>
      <vt:lpstr>TYPES OF VOLUNTEERS</vt:lpstr>
      <vt:lpstr>GENERAL GUIDELINES</vt:lpstr>
      <vt:lpstr>WHAT TO EXPECT WHEN  WORKING WITH ATHLETES</vt:lpstr>
      <vt:lpstr>THANK YOU!!</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VOLUNTEER ORIENTATION</dc:title>
  <dc:creator>Liz Smith</dc:creator>
  <cp:lastModifiedBy>Liz Smith</cp:lastModifiedBy>
  <cp:revision>28</cp:revision>
  <dcterms:created xsi:type="dcterms:W3CDTF">2017-07-28T14:55:14Z</dcterms:created>
  <dcterms:modified xsi:type="dcterms:W3CDTF">2020-05-05T17:46:22Z</dcterms:modified>
</cp:coreProperties>
</file>